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36"/>
  </p:notesMasterIdLst>
  <p:sldIdLst>
    <p:sldId id="256" r:id="rId2"/>
    <p:sldId id="257" r:id="rId3"/>
    <p:sldId id="274" r:id="rId4"/>
    <p:sldId id="258" r:id="rId5"/>
    <p:sldId id="268" r:id="rId6"/>
    <p:sldId id="275" r:id="rId7"/>
    <p:sldId id="277" r:id="rId8"/>
    <p:sldId id="278" r:id="rId9"/>
    <p:sldId id="287" r:id="rId10"/>
    <p:sldId id="259" r:id="rId11"/>
    <p:sldId id="273" r:id="rId12"/>
    <p:sldId id="260" r:id="rId13"/>
    <p:sldId id="261" r:id="rId14"/>
    <p:sldId id="262" r:id="rId15"/>
    <p:sldId id="263" r:id="rId16"/>
    <p:sldId id="264" r:id="rId17"/>
    <p:sldId id="265" r:id="rId18"/>
    <p:sldId id="266" r:id="rId19"/>
    <p:sldId id="267" r:id="rId20"/>
    <p:sldId id="269" r:id="rId21"/>
    <p:sldId id="270" r:id="rId22"/>
    <p:sldId id="271" r:id="rId23"/>
    <p:sldId id="272" r:id="rId24"/>
    <p:sldId id="276" r:id="rId25"/>
    <p:sldId id="279" r:id="rId26"/>
    <p:sldId id="282" r:id="rId27"/>
    <p:sldId id="288" r:id="rId28"/>
    <p:sldId id="289" r:id="rId29"/>
    <p:sldId id="280" r:id="rId30"/>
    <p:sldId id="281" r:id="rId31"/>
    <p:sldId id="283" r:id="rId32"/>
    <p:sldId id="284" r:id="rId33"/>
    <p:sldId id="285"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0CFBCBC-B729-49F1-9C94-4BA9E3778212}">
          <p14:sldIdLst>
            <p14:sldId id="256"/>
            <p14:sldId id="257"/>
            <p14:sldId id="274"/>
            <p14:sldId id="258"/>
            <p14:sldId id="268"/>
            <p14:sldId id="275"/>
            <p14:sldId id="277"/>
            <p14:sldId id="278"/>
            <p14:sldId id="287"/>
            <p14:sldId id="259"/>
            <p14:sldId id="273"/>
            <p14:sldId id="260"/>
            <p14:sldId id="261"/>
            <p14:sldId id="262"/>
            <p14:sldId id="263"/>
            <p14:sldId id="264"/>
            <p14:sldId id="265"/>
            <p14:sldId id="266"/>
            <p14:sldId id="267"/>
            <p14:sldId id="269"/>
            <p14:sldId id="270"/>
            <p14:sldId id="271"/>
            <p14:sldId id="272"/>
            <p14:sldId id="276"/>
            <p14:sldId id="279"/>
            <p14:sldId id="282"/>
            <p14:sldId id="288"/>
            <p14:sldId id="289"/>
            <p14:sldId id="280"/>
            <p14:sldId id="281"/>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A9ADB-44C2-43F9-BF0D-838A2AE291F6}" v="2" dt="2024-07-24T17:30:30.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Rao" userId="b4c16018e1c89907" providerId="LiveId" clId="{119A9ADB-44C2-43F9-BF0D-838A2AE291F6}"/>
    <pc:docChg chg="addSld modSld sldOrd modSection">
      <pc:chgData name="Aditi Rao" userId="b4c16018e1c89907" providerId="LiveId" clId="{119A9ADB-44C2-43F9-BF0D-838A2AE291F6}" dt="2024-07-24T17:30:39.740" v="6" actId="14100"/>
      <pc:docMkLst>
        <pc:docMk/>
      </pc:docMkLst>
      <pc:sldChg chg="addSp modSp new mod ord modAnim">
        <pc:chgData name="Aditi Rao" userId="b4c16018e1c89907" providerId="LiveId" clId="{119A9ADB-44C2-43F9-BF0D-838A2AE291F6}" dt="2024-07-24T17:30:39.740" v="6" actId="14100"/>
        <pc:sldMkLst>
          <pc:docMk/>
          <pc:sldMk cId="3722031485" sldId="287"/>
        </pc:sldMkLst>
        <pc:picChg chg="add mod">
          <ac:chgData name="Aditi Rao" userId="b4c16018e1c89907" providerId="LiveId" clId="{119A9ADB-44C2-43F9-BF0D-838A2AE291F6}" dt="2024-07-24T17:30:39.740" v="6" actId="14100"/>
          <ac:picMkLst>
            <pc:docMk/>
            <pc:sldMk cId="3722031485" sldId="287"/>
            <ac:picMk id="3" creationId="{6D2D13F0-FB11-A19D-81F0-68F48E3AC90F}"/>
          </ac:picMkLst>
        </pc:picChg>
      </pc:sldChg>
    </pc:docChg>
  </pc:docChgLst>
  <pc:docChgLst>
    <pc:chgData name="Pavitra kambar" userId="cbf861665e80e7ec" providerId="LiveId" clId="{E0A99E65-E2FC-4ECC-9847-984A8ECEB31C}"/>
    <pc:docChg chg="undo custSel modSld">
      <pc:chgData name="Pavitra kambar" userId="cbf861665e80e7ec" providerId="LiveId" clId="{E0A99E65-E2FC-4ECC-9847-984A8ECEB31C}" dt="2024-07-21T11:48:55.436" v="0" actId="20577"/>
      <pc:docMkLst>
        <pc:docMk/>
      </pc:docMkLst>
      <pc:sldChg chg="modSp mod">
        <pc:chgData name="Pavitra kambar" userId="cbf861665e80e7ec" providerId="LiveId" clId="{E0A99E65-E2FC-4ECC-9847-984A8ECEB31C}" dt="2024-07-21T11:48:55.436" v="0" actId="20577"/>
        <pc:sldMkLst>
          <pc:docMk/>
          <pc:sldMk cId="3231323085" sldId="283"/>
        </pc:sldMkLst>
        <pc:spChg chg="mod">
          <ac:chgData name="Pavitra kambar" userId="cbf861665e80e7ec" providerId="LiveId" clId="{E0A99E65-E2FC-4ECC-9847-984A8ECEB31C}" dt="2024-07-21T11:48:55.436" v="0" actId="20577"/>
          <ac:spMkLst>
            <pc:docMk/>
            <pc:sldMk cId="3231323085" sldId="283"/>
            <ac:spMk id="3" creationId="{5B24C215-24BC-4611-B3A2-699B2767A3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B18D6-A746-43D5-BAD7-848DCC0571E5}" type="datetimeFigureOut">
              <a:rPr lang="en-IN" smtClean="0"/>
              <a:t>25-07-2024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E0BB9-AF7D-423F-897F-60BCCAC6121C}" type="slidenum">
              <a:rPr lang="en-IN" smtClean="0"/>
              <a:t>‹#›</a:t>
            </a:fld>
            <a:endParaRPr lang="en-IN"/>
          </a:p>
        </p:txBody>
      </p:sp>
    </p:spTree>
    <p:extLst>
      <p:ext uri="{BB962C8B-B14F-4D97-AF65-F5344CB8AC3E}">
        <p14:creationId xmlns:p14="http://schemas.microsoft.com/office/powerpoint/2010/main" val="3958278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8E0BB9-AF7D-423F-897F-60BCCAC6121C}" type="slidenum">
              <a:rPr lang="en-IN" smtClean="0"/>
              <a:t>6</a:t>
            </a:fld>
            <a:endParaRPr lang="en-IN"/>
          </a:p>
        </p:txBody>
      </p:sp>
    </p:spTree>
    <p:extLst>
      <p:ext uri="{BB962C8B-B14F-4D97-AF65-F5344CB8AC3E}">
        <p14:creationId xmlns:p14="http://schemas.microsoft.com/office/powerpoint/2010/main" val="354968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5940C5-D1E6-45A2-8E16-1A270F423934}"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2813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9FC0FB-2DD0-4455-A06C-F35EDB3A9F49}" type="datetime1">
              <a:rPr lang="en-US" smtClean="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845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8EEF5B-9071-4C16-A54D-E114ADE42D55}"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969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533695-6FDF-4F98-B2D3-35F931CA8423}"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2499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E2F873-7B1D-4B7C-A301-0B357EB3947A}"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9696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77E91F0-2956-4836-9163-B236508DF964}" type="datetime1">
              <a:rPr lang="en-US" smtClean="0"/>
              <a:t>7/25/2024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38998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52C75B-71F0-4E56-A25D-6D2F897B05FB}" type="datetime1">
              <a:rPr lang="en-US" smtClean="0"/>
              <a:t>7/25/2024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6139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1E18EA-7CAE-495B-93C0-D7A5A7C6A7C3}"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63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003C9F-3BB8-4789-834E-8D7B071636FE}"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047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CCA377E-87FB-4724-8FC0-57693C9267C8}"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6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9CF20A-5D45-4592-92AA-A79E0A6B2BB3}" type="datetime1">
              <a:rPr lang="en-US" smtClean="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200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3D1013-3FFE-4CA2-B123-B3005A37D7D9}" type="datetime1">
              <a:rPr lang="en-US" smtClean="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221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16895B-5FC3-4DEA-A992-DBFFCEE42E25}" type="datetime1">
              <a:rPr lang="en-US" smtClean="0"/>
              <a:t>7/25/2024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4802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BCB4110-FE9E-4596-A199-E3C762C7D7DA}" type="datetime1">
              <a:rPr lang="en-US" smtClean="0"/>
              <a:t>7/25/2024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926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BB65AE-DFE1-49A4-82DD-00FEBF7DE7F7}" type="datetime1">
              <a:rPr lang="en-US" smtClean="0"/>
              <a:t>7/25/2024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56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14840B1-3653-4DFB-9DB6-2F913EAEBAC4}" type="datetime1">
              <a:rPr lang="en-US" smtClean="0"/>
              <a:t>7/25/2024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8940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301447-87DF-4364-93BE-6DAE23F72C35}" type="datetime1">
              <a:rPr lang="en-US" smtClean="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9553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774BA61-4EB0-4125-A2C6-2A3A4D7AD70C}" type="datetime1">
              <a:rPr lang="en-US" smtClean="0"/>
              <a:t>7/25/2024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773317085"/>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2DF4-3F4B-C6C1-CD0E-BEB62D193DF0}"/>
              </a:ext>
            </a:extLst>
          </p:cNvPr>
          <p:cNvSpPr>
            <a:spLocks noGrp="1"/>
          </p:cNvSpPr>
          <p:nvPr>
            <p:ph type="ctrTitle"/>
          </p:nvPr>
        </p:nvSpPr>
        <p:spPr>
          <a:xfrm>
            <a:off x="1001261" y="936523"/>
            <a:ext cx="8825658" cy="3329581"/>
          </a:xfrm>
        </p:spPr>
        <p:txBody>
          <a:bodyPr/>
          <a:lstStyle/>
          <a:p>
            <a:r>
              <a:rPr lang="en-US" b="1" dirty="0"/>
              <a:t>SOLAR TRACKING SYSTEM</a:t>
            </a:r>
            <a:endParaRPr lang="en-IN" b="1" dirty="0"/>
          </a:p>
        </p:txBody>
      </p:sp>
      <p:sp>
        <p:nvSpPr>
          <p:cNvPr id="3" name="Subtitle 2">
            <a:extLst>
              <a:ext uri="{FF2B5EF4-FFF2-40B4-BE49-F238E27FC236}">
                <a16:creationId xmlns:a16="http://schemas.microsoft.com/office/drawing/2014/main" id="{6FA00145-271E-3701-1E6E-2A52CC0B7DA4}"/>
              </a:ext>
            </a:extLst>
          </p:cNvPr>
          <p:cNvSpPr>
            <a:spLocks noGrp="1"/>
          </p:cNvSpPr>
          <p:nvPr>
            <p:ph type="subTitle" idx="1"/>
          </p:nvPr>
        </p:nvSpPr>
        <p:spPr>
          <a:xfrm>
            <a:off x="1763684" y="4375308"/>
            <a:ext cx="8825658" cy="453381"/>
          </a:xfrm>
        </p:spPr>
        <p:txBody>
          <a:bodyPr/>
          <a:lstStyle/>
          <a:p>
            <a:r>
              <a:rPr lang="en-US" dirty="0">
                <a:solidFill>
                  <a:schemeClr val="tx1"/>
                </a:solidFill>
              </a:rPr>
              <a:t>       harnessing maximum energy from the sun………</a:t>
            </a:r>
            <a:endParaRPr lang="en-IN" dirty="0">
              <a:solidFill>
                <a:schemeClr val="tx1"/>
              </a:solidFill>
            </a:endParaRPr>
          </a:p>
        </p:txBody>
      </p:sp>
      <p:sp>
        <p:nvSpPr>
          <p:cNvPr id="4" name="Slide Number Placeholder 3">
            <a:extLst>
              <a:ext uri="{FF2B5EF4-FFF2-40B4-BE49-F238E27FC236}">
                <a16:creationId xmlns:a16="http://schemas.microsoft.com/office/drawing/2014/main" id="{F22B0C79-FA1C-3DB9-A61E-1F198FD279BC}"/>
              </a:ext>
            </a:extLst>
          </p:cNvPr>
          <p:cNvSpPr>
            <a:spLocks noGrp="1"/>
          </p:cNvSpPr>
          <p:nvPr>
            <p:ph type="sldNum" sz="quarter" idx="12"/>
          </p:nvPr>
        </p:nvSpPr>
        <p:spPr/>
        <p:txBody>
          <a:bodyPr/>
          <a:lstStyle/>
          <a:p>
            <a:fld id="{D57F1E4F-1CFF-5643-939E-02111984F565}" type="slidenum">
              <a:rPr lang="en-US" smtClean="0"/>
              <a:t>1</a:t>
            </a:fld>
            <a:endParaRPr lang="en-US" dirty="0"/>
          </a:p>
        </p:txBody>
      </p:sp>
      <p:sp>
        <p:nvSpPr>
          <p:cNvPr id="6" name="TextBox 5">
            <a:extLst>
              <a:ext uri="{FF2B5EF4-FFF2-40B4-BE49-F238E27FC236}">
                <a16:creationId xmlns:a16="http://schemas.microsoft.com/office/drawing/2014/main" id="{211B4C60-49DA-2472-CA5E-2FCC9C4A9ED8}"/>
              </a:ext>
            </a:extLst>
          </p:cNvPr>
          <p:cNvSpPr txBox="1"/>
          <p:nvPr/>
        </p:nvSpPr>
        <p:spPr>
          <a:xfrm>
            <a:off x="8849031" y="4828689"/>
            <a:ext cx="3696929" cy="369332"/>
          </a:xfrm>
          <a:prstGeom prst="rect">
            <a:avLst/>
          </a:prstGeom>
          <a:noFill/>
        </p:spPr>
        <p:txBody>
          <a:bodyPr wrap="square" rtlCol="0">
            <a:spAutoFit/>
          </a:bodyPr>
          <a:lstStyle/>
          <a:p>
            <a:r>
              <a:rPr lang="en-US" dirty="0"/>
              <a:t>(By 10</a:t>
            </a:r>
            <a:r>
              <a:rPr lang="en-US" baseline="30000" dirty="0"/>
              <a:t>th</a:t>
            </a:r>
            <a:r>
              <a:rPr lang="en-US" dirty="0"/>
              <a:t> group members)</a:t>
            </a:r>
            <a:endParaRPr lang="en-IN" dirty="0"/>
          </a:p>
        </p:txBody>
      </p:sp>
    </p:spTree>
    <p:extLst>
      <p:ext uri="{BB962C8B-B14F-4D97-AF65-F5344CB8AC3E}">
        <p14:creationId xmlns:p14="http://schemas.microsoft.com/office/powerpoint/2010/main" val="2825397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4DFD6-DA62-E37C-26C9-CA6973DE18B9}"/>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3" name="TextBox 2">
            <a:extLst>
              <a:ext uri="{FF2B5EF4-FFF2-40B4-BE49-F238E27FC236}">
                <a16:creationId xmlns:a16="http://schemas.microsoft.com/office/drawing/2014/main" id="{D2B83FE2-06E2-F7A0-77B2-35F8B4291F5F}"/>
              </a:ext>
            </a:extLst>
          </p:cNvPr>
          <p:cNvSpPr txBox="1"/>
          <p:nvPr/>
        </p:nvSpPr>
        <p:spPr>
          <a:xfrm>
            <a:off x="420821" y="862616"/>
            <a:ext cx="8018206" cy="954107"/>
          </a:xfrm>
          <a:prstGeom prst="rect">
            <a:avLst/>
          </a:prstGeom>
          <a:noFill/>
        </p:spPr>
        <p:txBody>
          <a:bodyPr wrap="square" rtlCol="0">
            <a:spAutoFit/>
          </a:bodyPr>
          <a:lstStyle/>
          <a:p>
            <a:r>
              <a:rPr lang="en-US" sz="2800" b="1" dirty="0"/>
              <a:t>COMPONENTS NEEDED FOR  </a:t>
            </a:r>
          </a:p>
          <a:p>
            <a:pPr algn="ctr"/>
            <a:r>
              <a:rPr lang="en-US" sz="2800" b="1" dirty="0"/>
              <a:t>SOLAR TRACKING SYSTEM </a:t>
            </a:r>
            <a:endParaRPr lang="en-IN" sz="2800" b="1" dirty="0"/>
          </a:p>
        </p:txBody>
      </p:sp>
      <p:sp>
        <p:nvSpPr>
          <p:cNvPr id="8" name="TextBox 7">
            <a:extLst>
              <a:ext uri="{FF2B5EF4-FFF2-40B4-BE49-F238E27FC236}">
                <a16:creationId xmlns:a16="http://schemas.microsoft.com/office/drawing/2014/main" id="{801AA69D-B981-53F1-DF6A-AC855A5456FE}"/>
              </a:ext>
            </a:extLst>
          </p:cNvPr>
          <p:cNvSpPr txBox="1"/>
          <p:nvPr/>
        </p:nvSpPr>
        <p:spPr>
          <a:xfrm>
            <a:off x="3738880" y="2214880"/>
            <a:ext cx="8107680"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t>Light </a:t>
            </a:r>
            <a:r>
              <a:rPr lang="en-US" dirty="0" err="1"/>
              <a:t>Depedent</a:t>
            </a:r>
            <a:r>
              <a:rPr lang="en-US" dirty="0"/>
              <a:t> Resistor(LDR)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Servo Motor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err="1"/>
              <a:t>Audino</a:t>
            </a:r>
            <a:r>
              <a:rPr lang="en-US" dirty="0"/>
              <a:t> Uno(Micro controller)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Jumpers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Solar Panel</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Resistor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403075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F4E049-3F92-0F74-08AA-0C364C179C1E}"/>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3" name="Picture 2">
            <a:extLst>
              <a:ext uri="{FF2B5EF4-FFF2-40B4-BE49-F238E27FC236}">
                <a16:creationId xmlns:a16="http://schemas.microsoft.com/office/drawing/2014/main" id="{21FBE913-5444-22A5-5747-596EF5599CDD}"/>
              </a:ext>
            </a:extLst>
          </p:cNvPr>
          <p:cNvPicPr>
            <a:picLocks noChangeAspect="1"/>
          </p:cNvPicPr>
          <p:nvPr/>
        </p:nvPicPr>
        <p:blipFill>
          <a:blip r:embed="rId2"/>
          <a:stretch>
            <a:fillRect/>
          </a:stretch>
        </p:blipFill>
        <p:spPr>
          <a:xfrm>
            <a:off x="1720645" y="364555"/>
            <a:ext cx="7283552" cy="5944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749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D12BC-668A-FFF4-575E-B99649D5895D}"/>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3" name="TextBox 2">
            <a:extLst>
              <a:ext uri="{FF2B5EF4-FFF2-40B4-BE49-F238E27FC236}">
                <a16:creationId xmlns:a16="http://schemas.microsoft.com/office/drawing/2014/main" id="{490FE36D-C140-0EA7-A246-1198C7EA4361}"/>
              </a:ext>
            </a:extLst>
          </p:cNvPr>
          <p:cNvSpPr txBox="1"/>
          <p:nvPr/>
        </p:nvSpPr>
        <p:spPr>
          <a:xfrm>
            <a:off x="855407" y="832583"/>
            <a:ext cx="6331974" cy="461665"/>
          </a:xfrm>
          <a:prstGeom prst="rect">
            <a:avLst/>
          </a:prstGeom>
          <a:noFill/>
        </p:spPr>
        <p:txBody>
          <a:bodyPr wrap="square" rtlCol="0">
            <a:spAutoFit/>
          </a:bodyPr>
          <a:lstStyle/>
          <a:p>
            <a:r>
              <a:rPr lang="en-US" sz="2400" b="1" dirty="0"/>
              <a:t>1.LDR(LIGHT DEPEDENT RESISTOR)</a:t>
            </a:r>
            <a:endParaRPr lang="en-IN" sz="2400" b="1" dirty="0"/>
          </a:p>
        </p:txBody>
      </p:sp>
      <p:sp>
        <p:nvSpPr>
          <p:cNvPr id="5" name="TextBox 4">
            <a:extLst>
              <a:ext uri="{FF2B5EF4-FFF2-40B4-BE49-F238E27FC236}">
                <a16:creationId xmlns:a16="http://schemas.microsoft.com/office/drawing/2014/main" id="{14DD7B25-0EB5-44F0-F048-6CCA3FF73836}"/>
              </a:ext>
            </a:extLst>
          </p:cNvPr>
          <p:cNvSpPr txBox="1"/>
          <p:nvPr/>
        </p:nvSpPr>
        <p:spPr>
          <a:xfrm>
            <a:off x="855407" y="1827213"/>
            <a:ext cx="7570839" cy="3970318"/>
          </a:xfrm>
          <a:prstGeom prst="rect">
            <a:avLst/>
          </a:prstGeom>
          <a:noFill/>
        </p:spPr>
        <p:txBody>
          <a:bodyPr wrap="square">
            <a:spAutoFit/>
          </a:bodyPr>
          <a:lstStyle/>
          <a:p>
            <a:r>
              <a:rPr lang="en-IN" dirty="0"/>
              <a:t>A photoresistor (also known as a light-dependent resistor, LDR, or photo-conductive cell) is a passive component that decreases in resistance as a result of increasing luminosity (light) on its sensitive surface, in other words, it exhibits photoconductivity. </a:t>
            </a:r>
          </a:p>
          <a:p>
            <a:r>
              <a:rPr lang="en-IN" dirty="0"/>
              <a:t>A photoresistor can be used in light-sensitive detector circuits and light-activated and dark-activated switching circuits acting as a semiconductor resistance. In the dark, a photoresistor can have a resistance as high as several megaohms (MΩ), while in the light, it can have a resistance as low as a few hundred ohms.</a:t>
            </a:r>
          </a:p>
          <a:p>
            <a:r>
              <a:rPr lang="en-IN" dirty="0"/>
              <a:t> If incident light on a photoresistor exceeds a certain frequency, photons absorbed by the semiconductor give bound electrons enough energy to jump into the conduction band. The resulting free electrons (and their hole partners) conduct electricity, thereby lowering resistance</a:t>
            </a:r>
          </a:p>
        </p:txBody>
      </p:sp>
      <p:pic>
        <p:nvPicPr>
          <p:cNvPr id="6" name="Picture 5">
            <a:extLst>
              <a:ext uri="{FF2B5EF4-FFF2-40B4-BE49-F238E27FC236}">
                <a16:creationId xmlns:a16="http://schemas.microsoft.com/office/drawing/2014/main" id="{4C15614F-A15E-F82F-65F9-6FD589EC04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12939078">
            <a:off x="8293709" y="2036246"/>
            <a:ext cx="3500545" cy="2968183"/>
          </a:xfrm>
          <a:prstGeom prst="rect">
            <a:avLst/>
          </a:prstGeom>
        </p:spPr>
      </p:pic>
    </p:spTree>
    <p:extLst>
      <p:ext uri="{BB962C8B-B14F-4D97-AF65-F5344CB8AC3E}">
        <p14:creationId xmlns:p14="http://schemas.microsoft.com/office/powerpoint/2010/main" val="31015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3AFDE3-3C52-C13E-E9A2-589017A6B48C}"/>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3" name="TextBox 2">
            <a:extLst>
              <a:ext uri="{FF2B5EF4-FFF2-40B4-BE49-F238E27FC236}">
                <a16:creationId xmlns:a16="http://schemas.microsoft.com/office/drawing/2014/main" id="{9E02E693-A5DC-A957-FC97-78813A63A62A}"/>
              </a:ext>
            </a:extLst>
          </p:cNvPr>
          <p:cNvSpPr txBox="1"/>
          <p:nvPr/>
        </p:nvSpPr>
        <p:spPr>
          <a:xfrm>
            <a:off x="726759" y="1250229"/>
            <a:ext cx="9625781" cy="923330"/>
          </a:xfrm>
          <a:prstGeom prst="rect">
            <a:avLst/>
          </a:prstGeom>
          <a:noFill/>
        </p:spPr>
        <p:txBody>
          <a:bodyPr wrap="square" rtlCol="0">
            <a:spAutoFit/>
          </a:bodyPr>
          <a:lstStyle/>
          <a:p>
            <a:r>
              <a:rPr lang="en-US" dirty="0"/>
              <a:t>Light dependent resistors (LDRs) are used in solar tracking systems to maximize solar energy collection by keeping solar panels oriented towards the sun. LDRs are light sensitive devices that decrease in resistance when light falls on them.</a:t>
            </a:r>
            <a:endParaRPr lang="en-IN" dirty="0"/>
          </a:p>
        </p:txBody>
      </p:sp>
      <p:sp>
        <p:nvSpPr>
          <p:cNvPr id="5" name="TextBox 4">
            <a:extLst>
              <a:ext uri="{FF2B5EF4-FFF2-40B4-BE49-F238E27FC236}">
                <a16:creationId xmlns:a16="http://schemas.microsoft.com/office/drawing/2014/main" id="{6010F94E-F831-CF91-22FA-B21218CA58F4}"/>
              </a:ext>
            </a:extLst>
          </p:cNvPr>
          <p:cNvSpPr txBox="1"/>
          <p:nvPr/>
        </p:nvSpPr>
        <p:spPr>
          <a:xfrm>
            <a:off x="766914" y="2901484"/>
            <a:ext cx="8538490" cy="2893100"/>
          </a:xfrm>
          <a:prstGeom prst="rect">
            <a:avLst/>
          </a:prstGeom>
          <a:noFill/>
        </p:spPr>
        <p:txBody>
          <a:bodyPr wrap="square">
            <a:spAutoFit/>
          </a:bodyPr>
          <a:lstStyle/>
          <a:p>
            <a:r>
              <a:rPr lang="en-IN" sz="2000" dirty="0"/>
              <a:t>Here's how LDRs are used in solar tracking systems:</a:t>
            </a:r>
          </a:p>
          <a:p>
            <a:endParaRPr lang="en-IN" dirty="0"/>
          </a:p>
          <a:p>
            <a:r>
              <a:rPr lang="en-IN" dirty="0"/>
              <a:t>Detect light levels: LDR sensors detect light levels and send data to a microcontroller.</a:t>
            </a:r>
          </a:p>
          <a:p>
            <a:endParaRPr lang="en-IN" dirty="0"/>
          </a:p>
          <a:p>
            <a:r>
              <a:rPr lang="en-IN" dirty="0"/>
              <a:t>Determine the sun's position: The microcontroller compares the LDR readings to determine the sun's position relative to the solar panels.</a:t>
            </a:r>
          </a:p>
          <a:p>
            <a:endParaRPr lang="en-IN" dirty="0"/>
          </a:p>
          <a:p>
            <a:r>
              <a:rPr lang="en-IN" dirty="0"/>
              <a:t>Rotate the panels: A servo motor rotates the panels based on the LDR sensor readings so that they remain perpendicular to the incoming sunlight.</a:t>
            </a:r>
          </a:p>
        </p:txBody>
      </p:sp>
    </p:spTree>
    <p:extLst>
      <p:ext uri="{BB962C8B-B14F-4D97-AF65-F5344CB8AC3E}">
        <p14:creationId xmlns:p14="http://schemas.microsoft.com/office/powerpoint/2010/main" val="51378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57D69E-0EE0-A377-F5C0-8912CDFBD909}"/>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4" name="TextBox 3">
            <a:extLst>
              <a:ext uri="{FF2B5EF4-FFF2-40B4-BE49-F238E27FC236}">
                <a16:creationId xmlns:a16="http://schemas.microsoft.com/office/drawing/2014/main" id="{068D57AD-181C-F7ED-938A-8BF3D298F1B1}"/>
              </a:ext>
            </a:extLst>
          </p:cNvPr>
          <p:cNvSpPr txBox="1"/>
          <p:nvPr/>
        </p:nvSpPr>
        <p:spPr>
          <a:xfrm>
            <a:off x="865238" y="3257215"/>
            <a:ext cx="9301317" cy="2585323"/>
          </a:xfrm>
          <a:prstGeom prst="rect">
            <a:avLst/>
          </a:prstGeom>
          <a:noFill/>
        </p:spPr>
        <p:txBody>
          <a:bodyPr wrap="square">
            <a:spAutoFit/>
          </a:bodyPr>
          <a:lstStyle/>
          <a:p>
            <a:pPr algn="just"/>
            <a:r>
              <a:rPr lang="en-IN" dirty="0"/>
              <a:t>Light dependent resistors is a one type of resistor whose resistance </a:t>
            </a:r>
          </a:p>
          <a:p>
            <a:pPr algn="just"/>
            <a:r>
              <a:rPr lang="en-IN" dirty="0"/>
              <a:t>varies depending on the amount of light falling on its surface. </a:t>
            </a:r>
          </a:p>
          <a:p>
            <a:pPr algn="just"/>
            <a:r>
              <a:rPr lang="en-IN" dirty="0"/>
              <a:t>When the light falls on the resistor, then the resistance changes. </a:t>
            </a:r>
          </a:p>
          <a:p>
            <a:pPr algn="just"/>
            <a:r>
              <a:rPr lang="en-IN" dirty="0"/>
              <a:t>LDR resistors are often used in many circuits where it is required to sense the </a:t>
            </a:r>
          </a:p>
          <a:p>
            <a:pPr algn="just"/>
            <a:r>
              <a:rPr lang="en-IN" dirty="0"/>
              <a:t>presence of light. These resistors have a variety of functions and resistance. For instance, when the LDR is in darkness, then it can be used to turn ON a light or to turn OFF a light when it is in the light. A typical light dependent resistor has </a:t>
            </a:r>
          </a:p>
          <a:p>
            <a:pPr algn="just"/>
            <a:r>
              <a:rPr lang="en-IN" dirty="0"/>
              <a:t>a resistance in the darkness of 1MOhm, and in the brightness a resistance of a couple of </a:t>
            </a:r>
            <a:r>
              <a:rPr lang="en-IN" dirty="0" err="1"/>
              <a:t>Kohm</a:t>
            </a:r>
            <a:r>
              <a:rPr lang="en-IN" dirty="0"/>
              <a:t>.</a:t>
            </a:r>
          </a:p>
        </p:txBody>
      </p:sp>
      <p:sp>
        <p:nvSpPr>
          <p:cNvPr id="6" name="TextBox 5">
            <a:extLst>
              <a:ext uri="{FF2B5EF4-FFF2-40B4-BE49-F238E27FC236}">
                <a16:creationId xmlns:a16="http://schemas.microsoft.com/office/drawing/2014/main" id="{15702238-D02E-1443-15F8-38D283F4CB86}"/>
              </a:ext>
            </a:extLst>
          </p:cNvPr>
          <p:cNvSpPr txBox="1"/>
          <p:nvPr/>
        </p:nvSpPr>
        <p:spPr>
          <a:xfrm>
            <a:off x="865238" y="1397327"/>
            <a:ext cx="8752339" cy="923330"/>
          </a:xfrm>
          <a:prstGeom prst="rect">
            <a:avLst/>
          </a:prstGeom>
          <a:noFill/>
        </p:spPr>
        <p:txBody>
          <a:bodyPr wrap="square">
            <a:spAutoFit/>
          </a:bodyPr>
          <a:lstStyle/>
          <a:p>
            <a:r>
              <a:rPr lang="en-IN" dirty="0"/>
              <a:t>In single axis systems, two or three LDRs are mounted on either side of the panel. In dual axis systems, four LDRs can be used to detect sunlight and signal an Arduino to control servo motors.</a:t>
            </a:r>
          </a:p>
        </p:txBody>
      </p:sp>
    </p:spTree>
    <p:extLst>
      <p:ext uri="{BB962C8B-B14F-4D97-AF65-F5344CB8AC3E}">
        <p14:creationId xmlns:p14="http://schemas.microsoft.com/office/powerpoint/2010/main" val="121629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80D4EE-2291-5C27-FFF1-3A5DA0F3602F}"/>
              </a:ext>
            </a:extLst>
          </p:cNvPr>
          <p:cNvSpPr>
            <a:spLocks noGrp="1"/>
          </p:cNvSpPr>
          <p:nvPr>
            <p:ph type="sldNum" sz="quarter" idx="12"/>
          </p:nvPr>
        </p:nvSpPr>
        <p:spPr/>
        <p:txBody>
          <a:bodyPr/>
          <a:lstStyle/>
          <a:p>
            <a:fld id="{D57F1E4F-1CFF-5643-939E-02111984F565}" type="slidenum">
              <a:rPr lang="en-US" smtClean="0"/>
              <a:t>15</a:t>
            </a:fld>
            <a:endParaRPr lang="en-US" dirty="0"/>
          </a:p>
        </p:txBody>
      </p:sp>
      <p:sp>
        <p:nvSpPr>
          <p:cNvPr id="3" name="TextBox 2">
            <a:extLst>
              <a:ext uri="{FF2B5EF4-FFF2-40B4-BE49-F238E27FC236}">
                <a16:creationId xmlns:a16="http://schemas.microsoft.com/office/drawing/2014/main" id="{894480A5-01BF-6D83-94DD-1A1902401863}"/>
              </a:ext>
            </a:extLst>
          </p:cNvPr>
          <p:cNvSpPr txBox="1"/>
          <p:nvPr/>
        </p:nvSpPr>
        <p:spPr>
          <a:xfrm>
            <a:off x="1181143" y="927637"/>
            <a:ext cx="6803923" cy="523220"/>
          </a:xfrm>
          <a:prstGeom prst="rect">
            <a:avLst/>
          </a:prstGeom>
          <a:noFill/>
        </p:spPr>
        <p:txBody>
          <a:bodyPr wrap="square" rtlCol="0">
            <a:spAutoFit/>
          </a:bodyPr>
          <a:lstStyle/>
          <a:p>
            <a:r>
              <a:rPr lang="en-US" sz="2800" b="1" dirty="0"/>
              <a:t>2.SERVO MOTORS</a:t>
            </a:r>
            <a:endParaRPr lang="en-IN" sz="2800" b="1" dirty="0"/>
          </a:p>
        </p:txBody>
      </p:sp>
      <p:pic>
        <p:nvPicPr>
          <p:cNvPr id="4" name="Picture 3">
            <a:extLst>
              <a:ext uri="{FF2B5EF4-FFF2-40B4-BE49-F238E27FC236}">
                <a16:creationId xmlns:a16="http://schemas.microsoft.com/office/drawing/2014/main" id="{195C2C35-4F64-CD5E-0D5F-1BC2D24A5B1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798" b="97313" l="3518" r="96650">
                        <a14:foregroundMark x1="8208" y1="54127" x2="8208" y2="54127"/>
                        <a14:foregroundMark x1="8208" y1="54127" x2="8878" y2="55470"/>
                        <a14:foregroundMark x1="3685" y1="56046" x2="3685" y2="56046"/>
                        <a14:foregroundMark x1="46064" y1="31478" x2="46064" y2="31478"/>
                        <a14:foregroundMark x1="81742" y1="28407" x2="72864" y2="28791"/>
                        <a14:foregroundMark x1="72864" y1="28791" x2="86432" y2="28023"/>
                        <a14:foregroundMark x1="86432" y1="28023" x2="63819" y2="29750"/>
                        <a14:foregroundMark x1="86767" y1="32246" x2="85260" y2="32246"/>
                        <a14:foregroundMark x1="92127" y1="20345" x2="92127" y2="20345"/>
                        <a14:foregroundMark x1="92127" y1="20345" x2="81742" y2="27831"/>
                        <a14:foregroundMark x1="81742" y1="27831" x2="92965" y2="23800"/>
                        <a14:foregroundMark x1="65159" y1="27639" x2="65159" y2="27639"/>
                        <a14:foregroundMark x1="65159" y1="27639" x2="65159" y2="27639"/>
                        <a14:foregroundMark x1="73367" y1="25912" x2="73367" y2="25912"/>
                        <a14:foregroundMark x1="73367" y1="25912" x2="73367" y2="25912"/>
                        <a14:foregroundMark x1="77889" y1="33781" x2="77889" y2="33781"/>
                        <a14:foregroundMark x1="77889" y1="33781" x2="77889" y2="33781"/>
                        <a14:foregroundMark x1="84590" y1="40307" x2="84590" y2="40307"/>
                        <a14:foregroundMark x1="84590" y1="40307" x2="84590" y2="40307"/>
                        <a14:foregroundMark x1="93970" y1="45106" x2="93970" y2="45106"/>
                        <a14:foregroundMark x1="93970" y1="45106" x2="93970" y2="45106"/>
                        <a14:foregroundMark x1="93970" y1="45106" x2="93970" y2="45106"/>
                        <a14:foregroundMark x1="93970" y1="45106" x2="93970" y2="45106"/>
                        <a14:foregroundMark x1="63819" y1="19002" x2="63819" y2="19002"/>
                        <a14:foregroundMark x1="63819" y1="19002" x2="63819" y2="19002"/>
                        <a14:foregroundMark x1="59631" y1="25528" x2="59631" y2="25528"/>
                        <a14:foregroundMark x1="59631" y1="25528" x2="59631" y2="25528"/>
                        <a14:foregroundMark x1="53769" y1="21113" x2="53769" y2="21113"/>
                        <a14:foregroundMark x1="53769" y1="21113" x2="53769" y2="21113"/>
                        <a14:foregroundMark x1="57119" y1="24952" x2="57119" y2="24952"/>
                        <a14:foregroundMark x1="57119" y1="24952" x2="57119" y2="24952"/>
                        <a14:foregroundMark x1="54104" y1="21881" x2="54104" y2="21881"/>
                        <a14:foregroundMark x1="54104" y1="21881" x2="54104" y2="21881"/>
                        <a14:foregroundMark x1="51591" y1="20345" x2="51591" y2="20345"/>
                        <a14:foregroundMark x1="51591" y1="20345" x2="51591" y2="20345"/>
                        <a14:foregroundMark x1="51089" y1="15547" x2="51089" y2="15547"/>
                        <a14:foregroundMark x1="51089" y1="15547" x2="51089" y2="15547"/>
                        <a14:foregroundMark x1="51089" y1="15547" x2="51089" y2="15547"/>
                        <a14:foregroundMark x1="51256" y1="17083" x2="51256" y2="19770"/>
                        <a14:foregroundMark x1="51256" y1="19770" x2="51256" y2="19770"/>
                        <a14:foregroundMark x1="51256" y1="19770" x2="51256" y2="19770"/>
                        <a14:foregroundMark x1="51256" y1="19770" x2="51256" y2="19770"/>
                        <a14:foregroundMark x1="51256" y1="15547" x2="51256" y2="15547"/>
                        <a14:foregroundMark x1="51256" y1="15547" x2="51256" y2="15547"/>
                        <a14:foregroundMark x1="51256" y1="15547" x2="51256" y2="15547"/>
                        <a14:foregroundMark x1="53434" y1="13436" x2="53434" y2="13436"/>
                        <a14:foregroundMark x1="53434" y1="13436" x2="53434" y2="13436"/>
                        <a14:foregroundMark x1="53434" y1="13436" x2="53434" y2="13436"/>
                        <a14:foregroundMark x1="53434" y1="13436" x2="53434" y2="13436"/>
                        <a14:foregroundMark x1="53434" y1="13436" x2="53434" y2="13436"/>
                        <a14:foregroundMark x1="53434" y1="13436" x2="53434" y2="13436"/>
                        <a14:foregroundMark x1="53434" y1="13436" x2="55276" y2="9405"/>
                        <a14:foregroundMark x1="55276" y1="9405" x2="55276" y2="9405"/>
                        <a14:foregroundMark x1="55276" y1="9405" x2="55276" y2="9405"/>
                        <a14:foregroundMark x1="57789" y1="6526" x2="57789" y2="6526"/>
                        <a14:foregroundMark x1="57789" y1="6526" x2="63987" y2="19578"/>
                        <a14:foregroundMark x1="63987" y1="19578" x2="67672" y2="23417"/>
                        <a14:foregroundMark x1="60302" y1="5374" x2="71692" y2="1727"/>
                        <a14:foregroundMark x1="71692" y1="1727" x2="82747" y2="5182"/>
                        <a14:foregroundMark x1="82747" y1="5182" x2="92127" y2="14971"/>
                        <a14:foregroundMark x1="92127" y1="14971" x2="90955" y2="9405"/>
                        <a14:foregroundMark x1="88275" y1="41267" x2="97320" y2="47025"/>
                        <a14:foregroundMark x1="97320" y1="47025" x2="96650" y2="63148"/>
                        <a14:foregroundMark x1="96650" y1="63148" x2="75879" y2="86948"/>
                        <a14:foregroundMark x1="75879" y1="97313" x2="67504" y2="96161"/>
                      </a14:backgroundRemoval>
                    </a14:imgEffect>
                  </a14:imgLayer>
                </a14:imgProps>
              </a:ext>
            </a:extLst>
          </a:blip>
          <a:stretch>
            <a:fillRect/>
          </a:stretch>
        </p:blipFill>
        <p:spPr>
          <a:xfrm>
            <a:off x="7081520" y="1961048"/>
            <a:ext cx="4625473" cy="3228023"/>
          </a:xfrm>
          <a:prstGeom prst="rect">
            <a:avLst/>
          </a:prstGeom>
        </p:spPr>
      </p:pic>
      <p:sp>
        <p:nvSpPr>
          <p:cNvPr id="5" name="AutoShape 2">
            <a:extLst>
              <a:ext uri="{FF2B5EF4-FFF2-40B4-BE49-F238E27FC236}">
                <a16:creationId xmlns:a16="http://schemas.microsoft.com/office/drawing/2014/main" id="{AD0AB266-5F25-9ACB-1ACA-6D38526765B0}"/>
              </a:ext>
            </a:extLst>
          </p:cNvPr>
          <p:cNvSpPr>
            <a:spLocks noChangeAspect="1" noChangeArrowheads="1"/>
          </p:cNvSpPr>
          <p:nvPr/>
        </p:nvSpPr>
        <p:spPr bwMode="auto">
          <a:xfrm>
            <a:off x="6096000" y="305397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C2516162-2D33-89D9-D911-EEDC3FEA497F}"/>
              </a:ext>
            </a:extLst>
          </p:cNvPr>
          <p:cNvSpPr txBox="1"/>
          <p:nvPr/>
        </p:nvSpPr>
        <p:spPr>
          <a:xfrm>
            <a:off x="332607" y="1668929"/>
            <a:ext cx="6748913" cy="4524315"/>
          </a:xfrm>
          <a:prstGeom prst="rect">
            <a:avLst/>
          </a:prstGeom>
          <a:noFill/>
        </p:spPr>
        <p:txBody>
          <a:bodyPr wrap="square">
            <a:spAutoFit/>
          </a:bodyPr>
          <a:lstStyle/>
          <a:p>
            <a:r>
              <a:rPr lang="en-IN" dirty="0"/>
              <a:t>A servo motor is a rotational or translational motor to which power is supplied by a servo amplifier and serves to apply torque or force to a mechanical system, such as an actuator or brake. Servo motors allow for precise control in terms of angular position, acceleration, and velocity. This type of motor is associated with a closed-loop control system. A closed-loop control system considers the current output and alters it to the desired condition. The control action in these systems is based on the output of the motor. It uses a positive feedback system to control the motion and final position of the shaft. AC servo motors can handle higher current surges and are thus more commonly found in heavy industrial machinery. ISL’s DC Servo Motors are best suited for smaller applications and have excellent control-ability and feedback. </a:t>
            </a:r>
          </a:p>
          <a:p>
            <a:endParaRPr lang="en-IN" dirty="0"/>
          </a:p>
        </p:txBody>
      </p:sp>
    </p:spTree>
    <p:extLst>
      <p:ext uri="{BB962C8B-B14F-4D97-AF65-F5344CB8AC3E}">
        <p14:creationId xmlns:p14="http://schemas.microsoft.com/office/powerpoint/2010/main" val="221662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31D98-2792-6548-F953-2847D318DA86}"/>
              </a:ext>
            </a:extLst>
          </p:cNvPr>
          <p:cNvSpPr>
            <a:spLocks noGrp="1"/>
          </p:cNvSpPr>
          <p:nvPr>
            <p:ph type="sldNum" sz="quarter" idx="12"/>
          </p:nvPr>
        </p:nvSpPr>
        <p:spPr/>
        <p:txBody>
          <a:bodyPr/>
          <a:lstStyle/>
          <a:p>
            <a:fld id="{D57F1E4F-1CFF-5643-939E-02111984F565}" type="slidenum">
              <a:rPr lang="en-US" smtClean="0"/>
              <a:t>16</a:t>
            </a:fld>
            <a:endParaRPr lang="en-US" dirty="0"/>
          </a:p>
        </p:txBody>
      </p:sp>
      <p:sp>
        <p:nvSpPr>
          <p:cNvPr id="4" name="TextBox 3">
            <a:extLst>
              <a:ext uri="{FF2B5EF4-FFF2-40B4-BE49-F238E27FC236}">
                <a16:creationId xmlns:a16="http://schemas.microsoft.com/office/drawing/2014/main" id="{AA742E3A-423C-187A-4774-8DE86288D86D}"/>
              </a:ext>
            </a:extLst>
          </p:cNvPr>
          <p:cNvSpPr txBox="1"/>
          <p:nvPr/>
        </p:nvSpPr>
        <p:spPr>
          <a:xfrm>
            <a:off x="650240" y="334060"/>
            <a:ext cx="8310880" cy="1754326"/>
          </a:xfrm>
          <a:prstGeom prst="rect">
            <a:avLst/>
          </a:prstGeom>
          <a:noFill/>
        </p:spPr>
        <p:txBody>
          <a:bodyPr wrap="square">
            <a:spAutoFit/>
          </a:bodyPr>
          <a:lstStyle/>
          <a:p>
            <a:r>
              <a:rPr lang="en-IN" dirty="0"/>
              <a:t>In a servo motor speed is determined by the frequency of the applied voltage and the number of magnetic poles. Common applications include Collaborative robotics, Conveyor belts, Automatic door openers, CNC turning/milling machines, and Automation systems. Discover how incorporating a servo motor into your application will help increase it’s efficiency.</a:t>
            </a:r>
          </a:p>
        </p:txBody>
      </p:sp>
      <p:sp>
        <p:nvSpPr>
          <p:cNvPr id="8" name="TextBox 7">
            <a:extLst>
              <a:ext uri="{FF2B5EF4-FFF2-40B4-BE49-F238E27FC236}">
                <a16:creationId xmlns:a16="http://schemas.microsoft.com/office/drawing/2014/main" id="{CC939BE6-7ADB-FBFB-BEFF-3BC81D4D4B2B}"/>
              </a:ext>
            </a:extLst>
          </p:cNvPr>
          <p:cNvSpPr txBox="1"/>
          <p:nvPr/>
        </p:nvSpPr>
        <p:spPr>
          <a:xfrm>
            <a:off x="650240" y="2204622"/>
            <a:ext cx="9204960" cy="4062651"/>
          </a:xfrm>
          <a:prstGeom prst="rect">
            <a:avLst/>
          </a:prstGeom>
          <a:noFill/>
        </p:spPr>
        <p:txBody>
          <a:bodyPr wrap="square">
            <a:spAutoFit/>
          </a:bodyPr>
          <a:lstStyle/>
          <a:p>
            <a:r>
              <a:rPr lang="en-IN" dirty="0"/>
              <a:t>Servo motors play a crucial role in solar tracking systems, enabling precise and accurate movement of solar panels to track the sun's position. </a:t>
            </a:r>
          </a:p>
          <a:p>
            <a:r>
              <a:rPr lang="en-IN" sz="2400" dirty="0"/>
              <a:t>Here's how servo motors are used in solar tracking systems:</a:t>
            </a:r>
          </a:p>
          <a:p>
            <a:endParaRPr lang="en-IN" dirty="0"/>
          </a:p>
          <a:p>
            <a:pPr marL="342900" indent="-342900">
              <a:buFont typeface="Wingdings" panose="05000000000000000000" pitchFamily="2" charset="2"/>
              <a:buChar char="v"/>
            </a:pPr>
            <a:r>
              <a:rPr lang="en-IN" dirty="0"/>
              <a:t>Panel Movement</a:t>
            </a:r>
          </a:p>
          <a:p>
            <a:pPr marL="342900" indent="-342900">
              <a:buFont typeface="Wingdings" panose="05000000000000000000" pitchFamily="2" charset="2"/>
              <a:buChar char="v"/>
            </a:pPr>
            <a:endParaRPr lang="en-IN" dirty="0"/>
          </a:p>
          <a:p>
            <a:pPr marL="342900" indent="-342900">
              <a:buFont typeface="Wingdings" panose="05000000000000000000" pitchFamily="2" charset="2"/>
              <a:buChar char="v"/>
            </a:pPr>
            <a:r>
              <a:rPr lang="en-IN" dirty="0"/>
              <a:t>Precise Control</a:t>
            </a:r>
          </a:p>
          <a:p>
            <a:pPr marL="342900" indent="-342900">
              <a:buFont typeface="Wingdings" panose="05000000000000000000" pitchFamily="2" charset="2"/>
              <a:buChar char="v"/>
            </a:pPr>
            <a:endParaRPr lang="en-IN" dirty="0"/>
          </a:p>
          <a:p>
            <a:pPr marL="342900" indent="-342900">
              <a:buFont typeface="Wingdings" panose="05000000000000000000" pitchFamily="2" charset="2"/>
              <a:buChar char="v"/>
            </a:pPr>
            <a:r>
              <a:rPr lang="en-IN" dirty="0"/>
              <a:t>High Torque</a:t>
            </a:r>
          </a:p>
          <a:p>
            <a:pPr marL="342900" indent="-342900">
              <a:buFont typeface="Wingdings" panose="05000000000000000000" pitchFamily="2" charset="2"/>
              <a:buChar char="v"/>
            </a:pPr>
            <a:endParaRPr lang="en-IN" dirty="0"/>
          </a:p>
          <a:p>
            <a:pPr marL="342900" indent="-342900">
              <a:buFont typeface="Wingdings" panose="05000000000000000000" pitchFamily="2" charset="2"/>
              <a:buChar char="v"/>
            </a:pPr>
            <a:r>
              <a:rPr lang="en-IN" dirty="0"/>
              <a:t>Positioning</a:t>
            </a:r>
          </a:p>
          <a:p>
            <a:pPr marL="342900" indent="-342900">
              <a:buFont typeface="Wingdings" panose="05000000000000000000" pitchFamily="2" charset="2"/>
              <a:buChar char="v"/>
            </a:pPr>
            <a:endParaRPr lang="en-IN" dirty="0"/>
          </a:p>
          <a:p>
            <a:pPr marL="285750" indent="-285750">
              <a:buFont typeface="Wingdings" panose="05000000000000000000" pitchFamily="2" charset="2"/>
              <a:buChar char="v"/>
            </a:pPr>
            <a:r>
              <a:rPr lang="en-IN" dirty="0"/>
              <a:t>Automation</a:t>
            </a:r>
          </a:p>
          <a:p>
            <a:pPr marL="342900" indent="-342900">
              <a:buAutoNum type="arabicPeriod"/>
            </a:pPr>
            <a:endParaRPr lang="en-IN" dirty="0"/>
          </a:p>
        </p:txBody>
      </p:sp>
    </p:spTree>
    <p:extLst>
      <p:ext uri="{BB962C8B-B14F-4D97-AF65-F5344CB8AC3E}">
        <p14:creationId xmlns:p14="http://schemas.microsoft.com/office/powerpoint/2010/main" val="205663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1ED48-3829-0843-6D84-05DFA510FDFF}"/>
              </a:ext>
            </a:extLst>
          </p:cNvPr>
          <p:cNvSpPr>
            <a:spLocks noGrp="1"/>
          </p:cNvSpPr>
          <p:nvPr>
            <p:ph type="sldNum" sz="quarter" idx="12"/>
          </p:nvPr>
        </p:nvSpPr>
        <p:spPr/>
        <p:txBody>
          <a:bodyPr/>
          <a:lstStyle/>
          <a:p>
            <a:fld id="{D57F1E4F-1CFF-5643-939E-02111984F565}" type="slidenum">
              <a:rPr lang="en-US" smtClean="0"/>
              <a:t>17</a:t>
            </a:fld>
            <a:endParaRPr lang="en-US" dirty="0"/>
          </a:p>
        </p:txBody>
      </p:sp>
      <p:sp>
        <p:nvSpPr>
          <p:cNvPr id="6" name="TextBox 5">
            <a:extLst>
              <a:ext uri="{FF2B5EF4-FFF2-40B4-BE49-F238E27FC236}">
                <a16:creationId xmlns:a16="http://schemas.microsoft.com/office/drawing/2014/main" id="{338D4B35-CE87-C5C0-9660-56F5F0521DB1}"/>
              </a:ext>
            </a:extLst>
          </p:cNvPr>
          <p:cNvSpPr txBox="1"/>
          <p:nvPr/>
        </p:nvSpPr>
        <p:spPr>
          <a:xfrm>
            <a:off x="674891" y="1063416"/>
            <a:ext cx="8709660" cy="4524315"/>
          </a:xfrm>
          <a:prstGeom prst="rect">
            <a:avLst/>
          </a:prstGeom>
          <a:noFill/>
        </p:spPr>
        <p:txBody>
          <a:bodyPr wrap="square">
            <a:spAutoFit/>
          </a:bodyPr>
          <a:lstStyle/>
          <a:p>
            <a:pPr algn="just"/>
            <a:r>
              <a:rPr lang="en-IN" dirty="0"/>
              <a:t>Benefits of using servo motors in solar tracking systems:</a:t>
            </a:r>
          </a:p>
          <a:p>
            <a:pPr marL="342900" indent="-342900" algn="just">
              <a:buAutoNum type="arabicPeriod"/>
            </a:pPr>
            <a:r>
              <a:rPr lang="en-IN" dirty="0"/>
              <a:t>Increased energy production</a:t>
            </a:r>
          </a:p>
          <a:p>
            <a:pPr marL="342900" indent="-342900" algn="just">
              <a:buAutoNum type="arabicPeriod"/>
            </a:pPr>
            <a:r>
              <a:rPr lang="en-IN" dirty="0"/>
              <a:t> Improved system efficiency</a:t>
            </a:r>
          </a:p>
          <a:p>
            <a:pPr marL="342900" indent="-342900" algn="just">
              <a:buAutoNum type="arabicPeriod"/>
            </a:pPr>
            <a:r>
              <a:rPr lang="en-IN" dirty="0"/>
              <a:t> Precise panel movement</a:t>
            </a:r>
          </a:p>
          <a:p>
            <a:pPr marL="342900" indent="-342900" algn="just">
              <a:buAutoNum type="arabicPeriod"/>
            </a:pPr>
            <a:r>
              <a:rPr lang="en-IN" dirty="0"/>
              <a:t> High reliability</a:t>
            </a:r>
          </a:p>
          <a:p>
            <a:pPr marL="342900" indent="-342900" algn="just">
              <a:buAutoNum type="arabicPeriod"/>
            </a:pPr>
            <a:r>
              <a:rPr lang="en-IN" dirty="0"/>
              <a:t> Customizable tracking algorithms</a:t>
            </a:r>
          </a:p>
          <a:p>
            <a:pPr marL="342900" indent="-342900" algn="just">
              <a:buAutoNum type="arabicPeriod"/>
            </a:pPr>
            <a:endParaRPr lang="en-IN" dirty="0"/>
          </a:p>
          <a:p>
            <a:pPr algn="just"/>
            <a:r>
              <a:rPr lang="en-IN" dirty="0"/>
              <a:t>Types of servo motors used in solar tracking systems:</a:t>
            </a:r>
          </a:p>
          <a:p>
            <a:pPr marL="342900" indent="-342900" algn="just">
              <a:buAutoNum type="arabicPeriod"/>
            </a:pPr>
            <a:r>
              <a:rPr lang="en-IN" dirty="0"/>
              <a:t>DC Servo Motors</a:t>
            </a:r>
          </a:p>
          <a:p>
            <a:pPr marL="342900" indent="-342900" algn="just">
              <a:buAutoNum type="arabicPeriod"/>
            </a:pPr>
            <a:r>
              <a:rPr lang="en-IN" dirty="0"/>
              <a:t> AC Servo Motors</a:t>
            </a:r>
          </a:p>
          <a:p>
            <a:pPr marL="342900" indent="-342900" algn="just">
              <a:buAutoNum type="arabicPeriod"/>
            </a:pPr>
            <a:r>
              <a:rPr lang="en-IN" dirty="0"/>
              <a:t> Stepper Servo Motors</a:t>
            </a:r>
          </a:p>
          <a:p>
            <a:pPr marL="342900" indent="-342900" algn="just">
              <a:buAutoNum type="arabicPeriod"/>
            </a:pPr>
            <a:r>
              <a:rPr lang="en-IN" dirty="0"/>
              <a:t> Brushless Servo Motor</a:t>
            </a:r>
          </a:p>
          <a:p>
            <a:pPr marL="342900" indent="-342900" algn="just">
              <a:buAutoNum type="arabicPeriod"/>
            </a:pPr>
            <a:endParaRPr lang="en-IN" dirty="0"/>
          </a:p>
          <a:p>
            <a:pPr algn="just"/>
            <a:endParaRPr lang="en-IN" dirty="0"/>
          </a:p>
          <a:p>
            <a:pPr algn="just"/>
            <a:r>
              <a:rPr lang="en-IN" dirty="0"/>
              <a:t>By utilizing servo motors, solar tracking systems can optimize energy production, reduce maintenance, and enhance overall performance.</a:t>
            </a:r>
          </a:p>
        </p:txBody>
      </p:sp>
    </p:spTree>
    <p:extLst>
      <p:ext uri="{BB962C8B-B14F-4D97-AF65-F5344CB8AC3E}">
        <p14:creationId xmlns:p14="http://schemas.microsoft.com/office/powerpoint/2010/main" val="3951199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E5956C-7F38-00BB-97D5-89ED5BB1A5BB}"/>
              </a:ext>
            </a:extLst>
          </p:cNvPr>
          <p:cNvSpPr>
            <a:spLocks noGrp="1"/>
          </p:cNvSpPr>
          <p:nvPr>
            <p:ph type="sldNum" sz="quarter" idx="12"/>
          </p:nvPr>
        </p:nvSpPr>
        <p:spPr/>
        <p:txBody>
          <a:bodyPr/>
          <a:lstStyle/>
          <a:p>
            <a:fld id="{D57F1E4F-1CFF-5643-939E-02111984F565}" type="slidenum">
              <a:rPr lang="en-US" smtClean="0"/>
              <a:t>18</a:t>
            </a:fld>
            <a:endParaRPr lang="en-US" dirty="0"/>
          </a:p>
        </p:txBody>
      </p:sp>
      <p:sp>
        <p:nvSpPr>
          <p:cNvPr id="3" name="TextBox 2">
            <a:extLst>
              <a:ext uri="{FF2B5EF4-FFF2-40B4-BE49-F238E27FC236}">
                <a16:creationId xmlns:a16="http://schemas.microsoft.com/office/drawing/2014/main" id="{298DC553-BACC-9C77-61FA-10A273F00337}"/>
              </a:ext>
            </a:extLst>
          </p:cNvPr>
          <p:cNvSpPr txBox="1"/>
          <p:nvPr/>
        </p:nvSpPr>
        <p:spPr>
          <a:xfrm>
            <a:off x="1170039" y="679572"/>
            <a:ext cx="6853084"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3.ARDUINO UNO</a:t>
            </a:r>
            <a:endParaRPr lang="en-IN" sz="28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9702D562-3F9A-7EBA-755D-C19B7527323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9" b="95109" l="5300" r="93445">
                        <a14:foregroundMark x1="6695" y1="56522" x2="6695" y2="56522"/>
                        <a14:foregroundMark x1="6695" y1="56522" x2="6695" y2="56522"/>
                        <a14:foregroundMark x1="11158" y1="63587" x2="11158" y2="63587"/>
                        <a14:foregroundMark x1="11158" y1="63587" x2="11158" y2="63587"/>
                        <a14:foregroundMark x1="8368" y1="64674" x2="8368" y2="64674"/>
                        <a14:foregroundMark x1="8368" y1="64674" x2="8368" y2="64674"/>
                        <a14:foregroundMark x1="5439" y1="58333" x2="5439" y2="58333"/>
                        <a14:foregroundMark x1="5439" y1="58333" x2="5439" y2="58333"/>
                        <a14:foregroundMark x1="5439" y1="55254" x2="5439" y2="55254"/>
                        <a14:foregroundMark x1="5439" y1="55254" x2="5439" y2="55254"/>
                        <a14:foregroundMark x1="43933" y1="90761" x2="43933" y2="90761"/>
                        <a14:foregroundMark x1="43933" y1="90761" x2="43933" y2="90761"/>
                        <a14:foregroundMark x1="43236" y1="95109" x2="43236" y2="95109"/>
                        <a14:foregroundMark x1="43236" y1="95109" x2="43236" y2="95109"/>
                        <a14:foregroundMark x1="93445" y1="41304" x2="93445" y2="41304"/>
                        <a14:foregroundMark x1="93445" y1="41304" x2="93445" y2="41304"/>
                        <a14:foregroundMark x1="59135" y1="6159" x2="59135" y2="6159"/>
                        <a14:foregroundMark x1="59135" y1="6159" x2="59135" y2="6159"/>
                        <a14:foregroundMark x1="65969" y1="13225" x2="65969" y2="13225"/>
                        <a14:foregroundMark x1="65969" y1="13225" x2="65969" y2="13225"/>
                      </a14:backgroundRemoval>
                    </a14:imgEffect>
                  </a14:imgLayer>
                </a14:imgProps>
              </a:ext>
            </a:extLst>
          </a:blip>
          <a:stretch>
            <a:fillRect/>
          </a:stretch>
        </p:blipFill>
        <p:spPr>
          <a:xfrm rot="1908938">
            <a:off x="6350557" y="1514167"/>
            <a:ext cx="5352749" cy="4120945"/>
          </a:xfrm>
          <a:prstGeom prst="rect">
            <a:avLst/>
          </a:prstGeom>
        </p:spPr>
      </p:pic>
      <p:sp>
        <p:nvSpPr>
          <p:cNvPr id="7" name="TextBox 6">
            <a:extLst>
              <a:ext uri="{FF2B5EF4-FFF2-40B4-BE49-F238E27FC236}">
                <a16:creationId xmlns:a16="http://schemas.microsoft.com/office/drawing/2014/main" id="{10326398-F458-675D-FFA1-F103EAA7C45B}"/>
              </a:ext>
            </a:extLst>
          </p:cNvPr>
          <p:cNvSpPr txBox="1"/>
          <p:nvPr/>
        </p:nvSpPr>
        <p:spPr>
          <a:xfrm>
            <a:off x="481781" y="1658163"/>
            <a:ext cx="5614219" cy="4801314"/>
          </a:xfrm>
          <a:prstGeom prst="rect">
            <a:avLst/>
          </a:prstGeom>
          <a:noFill/>
        </p:spPr>
        <p:txBody>
          <a:bodyPr wrap="square">
            <a:spAutoFit/>
          </a:bodyPr>
          <a:lstStyle/>
          <a:p>
            <a:pPr algn="just"/>
            <a:r>
              <a:rPr lang="en-US" dirty="0">
                <a:effectLst/>
              </a:rPr>
              <a:t>The Arduino Uno is an open-source microcontroller board based on the Microchip ATmega328P microcontroller (MCU) and developed by Arduino.cc and initially released in 2010.The microcontroller board is equipped with sets of digital and analog input/output (I/O) pins that may be interfaced to various expansion boards (shields) and other </a:t>
            </a:r>
            <a:r>
              <a:rPr lang="en-US" dirty="0" err="1">
                <a:effectLst/>
              </a:rPr>
              <a:t>circuits.The</a:t>
            </a:r>
            <a:r>
              <a:rPr lang="en-US" dirty="0">
                <a:effectLst/>
              </a:rPr>
              <a:t> board has 14 digital I/O pins (six capable of PWM output), 6 analog I/O pins, and is programmable with the Arduino IDE (Integrated Development Environment), via a type B USB cable. It can be powered by a USB cable or a barrel connector that accepts voltages between 7 and 20 volts, such as a rectangular 9-volt battery.</a:t>
            </a:r>
          </a:p>
          <a:p>
            <a:pPr algn="just"/>
            <a:endParaRPr lang="en-US" dirty="0"/>
          </a:p>
          <a:p>
            <a:pPr algn="just"/>
            <a:r>
              <a:rPr lang="en-US" dirty="0">
                <a:effectLst/>
              </a:rPr>
              <a:t> </a:t>
            </a:r>
            <a:endParaRPr lang="en-IN" dirty="0"/>
          </a:p>
        </p:txBody>
      </p:sp>
    </p:spTree>
    <p:extLst>
      <p:ext uri="{BB962C8B-B14F-4D97-AF65-F5344CB8AC3E}">
        <p14:creationId xmlns:p14="http://schemas.microsoft.com/office/powerpoint/2010/main" val="151557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8614B0-359E-F79F-E8FD-B66527BCEF52}"/>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4" name="TextBox 3">
            <a:extLst>
              <a:ext uri="{FF2B5EF4-FFF2-40B4-BE49-F238E27FC236}">
                <a16:creationId xmlns:a16="http://schemas.microsoft.com/office/drawing/2014/main" id="{4A18FE10-FE12-07D7-2465-257305647D0E}"/>
              </a:ext>
            </a:extLst>
          </p:cNvPr>
          <p:cNvSpPr txBox="1"/>
          <p:nvPr/>
        </p:nvSpPr>
        <p:spPr>
          <a:xfrm>
            <a:off x="619432" y="679572"/>
            <a:ext cx="8150941" cy="646331"/>
          </a:xfrm>
          <a:prstGeom prst="rect">
            <a:avLst/>
          </a:prstGeom>
          <a:noFill/>
        </p:spPr>
        <p:txBody>
          <a:bodyPr wrap="square">
            <a:spAutoFit/>
          </a:bodyPr>
          <a:lstStyle/>
          <a:p>
            <a:pPr algn="just"/>
            <a:r>
              <a:rPr lang="en-US" dirty="0">
                <a:effectLst/>
              </a:rPr>
              <a:t> It has the same microcontroller as the Arduino Nano board, and the same headers as the Leonardo board</a:t>
            </a:r>
            <a:endParaRPr lang="en-IN" dirty="0"/>
          </a:p>
        </p:txBody>
      </p:sp>
      <p:sp>
        <p:nvSpPr>
          <p:cNvPr id="6" name="TextBox 5">
            <a:extLst>
              <a:ext uri="{FF2B5EF4-FFF2-40B4-BE49-F238E27FC236}">
                <a16:creationId xmlns:a16="http://schemas.microsoft.com/office/drawing/2014/main" id="{D4C97937-A26B-0789-33BA-D38D6F18EA54}"/>
              </a:ext>
            </a:extLst>
          </p:cNvPr>
          <p:cNvSpPr txBox="1"/>
          <p:nvPr/>
        </p:nvSpPr>
        <p:spPr>
          <a:xfrm>
            <a:off x="619431" y="1443841"/>
            <a:ext cx="10697498" cy="4333174"/>
          </a:xfrm>
          <a:prstGeom prst="rect">
            <a:avLst/>
          </a:prstGeom>
          <a:noFill/>
        </p:spPr>
        <p:txBody>
          <a:bodyPr wrap="square">
            <a:spAutoFit/>
          </a:bodyPr>
          <a:lstStyle/>
          <a:p>
            <a:r>
              <a:rPr lang="en-IN" dirty="0"/>
              <a:t>Arduino Uno is a popular microcontroller board that can be used in solar tracking systems to control and monitor the movement of solar panels. </a:t>
            </a:r>
          </a:p>
          <a:p>
            <a:endParaRPr lang="en-IN" dirty="0"/>
          </a:p>
          <a:p>
            <a:r>
              <a:rPr lang="en-IN" dirty="0"/>
              <a:t>Here are some ways Arduino Uno can be used in solar tracking systems:</a:t>
            </a:r>
          </a:p>
          <a:p>
            <a:endParaRPr lang="en-IN" dirty="0"/>
          </a:p>
          <a:p>
            <a:pPr marL="342900" indent="-342900">
              <a:lnSpc>
                <a:spcPct val="150000"/>
              </a:lnSpc>
              <a:buFont typeface="Wingdings" panose="05000000000000000000" pitchFamily="2" charset="2"/>
              <a:buChar char="v"/>
            </a:pPr>
            <a:r>
              <a:rPr lang="en-IN" dirty="0"/>
              <a:t>Panel Control</a:t>
            </a:r>
          </a:p>
          <a:p>
            <a:pPr marL="342900" indent="-342900">
              <a:lnSpc>
                <a:spcPct val="150000"/>
              </a:lnSpc>
              <a:buFont typeface="Wingdings" panose="05000000000000000000" pitchFamily="2" charset="2"/>
              <a:buChar char="v"/>
            </a:pPr>
            <a:r>
              <a:rPr lang="en-IN" dirty="0"/>
              <a:t> Sensor Integration</a:t>
            </a:r>
          </a:p>
          <a:p>
            <a:pPr marL="342900" indent="-342900">
              <a:lnSpc>
                <a:spcPct val="150000"/>
              </a:lnSpc>
              <a:buFont typeface="Wingdings" panose="05000000000000000000" pitchFamily="2" charset="2"/>
              <a:buChar char="v"/>
            </a:pPr>
            <a:r>
              <a:rPr lang="en-IN" dirty="0"/>
              <a:t> Tracking Algorithm</a:t>
            </a:r>
          </a:p>
          <a:p>
            <a:pPr marL="342900" indent="-342900">
              <a:lnSpc>
                <a:spcPct val="150000"/>
              </a:lnSpc>
              <a:buFont typeface="Wingdings" panose="05000000000000000000" pitchFamily="2" charset="2"/>
              <a:buChar char="v"/>
            </a:pPr>
            <a:r>
              <a:rPr lang="en-IN" dirty="0"/>
              <a:t> Motor Driver</a:t>
            </a:r>
          </a:p>
          <a:p>
            <a:pPr marL="342900" indent="-342900">
              <a:lnSpc>
                <a:spcPct val="150000"/>
              </a:lnSpc>
              <a:buFont typeface="Wingdings" panose="05000000000000000000" pitchFamily="2" charset="2"/>
              <a:buChar char="v"/>
            </a:pPr>
            <a:r>
              <a:rPr lang="en-IN" dirty="0"/>
              <a:t> Data Logging</a:t>
            </a:r>
          </a:p>
          <a:p>
            <a:pPr marL="342900" indent="-342900">
              <a:lnSpc>
                <a:spcPct val="150000"/>
              </a:lnSpc>
              <a:buFont typeface="Wingdings" panose="05000000000000000000" pitchFamily="2" charset="2"/>
              <a:buChar char="v"/>
            </a:pPr>
            <a:r>
              <a:rPr lang="en-IN" dirty="0"/>
              <a:t> Remote Monitoring</a:t>
            </a:r>
          </a:p>
          <a:p>
            <a:pPr marL="342900" indent="-342900">
              <a:lnSpc>
                <a:spcPct val="150000"/>
              </a:lnSpc>
              <a:buFont typeface="Wingdings" panose="05000000000000000000" pitchFamily="2" charset="2"/>
              <a:buChar char="v"/>
            </a:pPr>
            <a:r>
              <a:rPr lang="en-IN" dirty="0"/>
              <a:t> Automatic Adjustment</a:t>
            </a:r>
          </a:p>
        </p:txBody>
      </p:sp>
    </p:spTree>
    <p:extLst>
      <p:ext uri="{BB962C8B-B14F-4D97-AF65-F5344CB8AC3E}">
        <p14:creationId xmlns:p14="http://schemas.microsoft.com/office/powerpoint/2010/main" val="127599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13B57-64D5-9870-3D64-7DAE742E229B}"/>
              </a:ext>
            </a:extLst>
          </p:cNvPr>
          <p:cNvSpPr>
            <a:spLocks noGrp="1"/>
          </p:cNvSpPr>
          <p:nvPr>
            <p:ph type="sldNum" sz="quarter" idx="12"/>
          </p:nvPr>
        </p:nvSpPr>
        <p:spPr/>
        <p:txBody>
          <a:bodyPr/>
          <a:lstStyle/>
          <a:p>
            <a:fld id="{D57F1E4F-1CFF-5643-939E-02111984F565}" type="slidenum">
              <a:rPr lang="en-US" smtClean="0"/>
              <a:t>2</a:t>
            </a:fld>
            <a:endParaRPr lang="en-US" dirty="0"/>
          </a:p>
        </p:txBody>
      </p:sp>
      <p:sp>
        <p:nvSpPr>
          <p:cNvPr id="3" name="TextBox 2">
            <a:extLst>
              <a:ext uri="{FF2B5EF4-FFF2-40B4-BE49-F238E27FC236}">
                <a16:creationId xmlns:a16="http://schemas.microsoft.com/office/drawing/2014/main" id="{3D1033E1-1B91-7821-66BE-F492F921C96B}"/>
              </a:ext>
            </a:extLst>
          </p:cNvPr>
          <p:cNvSpPr txBox="1"/>
          <p:nvPr/>
        </p:nvSpPr>
        <p:spPr>
          <a:xfrm>
            <a:off x="1337187" y="540196"/>
            <a:ext cx="8475406" cy="523220"/>
          </a:xfrm>
          <a:prstGeom prst="rect">
            <a:avLst/>
          </a:prstGeom>
          <a:noFill/>
        </p:spPr>
        <p:txBody>
          <a:bodyPr wrap="square" rtlCol="0">
            <a:spAutoFit/>
          </a:bodyPr>
          <a:lstStyle/>
          <a:p>
            <a:r>
              <a:rPr lang="en-US" sz="2800" b="1" dirty="0"/>
              <a:t>INTRODUCTION TO SOLAR TRACKING SYSTEM</a:t>
            </a:r>
            <a:endParaRPr lang="en-IN" sz="2800" b="1" dirty="0"/>
          </a:p>
        </p:txBody>
      </p:sp>
      <p:pic>
        <p:nvPicPr>
          <p:cNvPr id="11" name="Picture 10">
            <a:extLst>
              <a:ext uri="{FF2B5EF4-FFF2-40B4-BE49-F238E27FC236}">
                <a16:creationId xmlns:a16="http://schemas.microsoft.com/office/drawing/2014/main" id="{B89853E3-7773-A585-D287-4CAACE55857A}"/>
              </a:ext>
            </a:extLst>
          </p:cNvPr>
          <p:cNvPicPr>
            <a:picLocks noChangeAspect="1"/>
          </p:cNvPicPr>
          <p:nvPr/>
        </p:nvPicPr>
        <p:blipFill rotWithShape="1">
          <a:blip r:embed="rId2"/>
          <a:srcRect l="11005" r="14142"/>
          <a:stretch/>
        </p:blipFill>
        <p:spPr>
          <a:xfrm>
            <a:off x="2163096" y="2625213"/>
            <a:ext cx="9104670" cy="3937058"/>
          </a:xfrm>
          <a:prstGeom prst="rect">
            <a:avLst/>
          </a:prstGeom>
        </p:spPr>
      </p:pic>
      <p:sp>
        <p:nvSpPr>
          <p:cNvPr id="13" name="TextBox 12">
            <a:extLst>
              <a:ext uri="{FF2B5EF4-FFF2-40B4-BE49-F238E27FC236}">
                <a16:creationId xmlns:a16="http://schemas.microsoft.com/office/drawing/2014/main" id="{6E65C3CB-E034-6D3C-5DFE-8E8C238485CF}"/>
              </a:ext>
            </a:extLst>
          </p:cNvPr>
          <p:cNvSpPr txBox="1"/>
          <p:nvPr/>
        </p:nvSpPr>
        <p:spPr>
          <a:xfrm>
            <a:off x="452283" y="1244150"/>
            <a:ext cx="9360310" cy="1200329"/>
          </a:xfrm>
          <a:prstGeom prst="rect">
            <a:avLst/>
          </a:prstGeom>
          <a:noFill/>
        </p:spPr>
        <p:txBody>
          <a:bodyPr wrap="square">
            <a:spAutoFit/>
          </a:bodyPr>
          <a:lstStyle/>
          <a:p>
            <a:r>
              <a:rPr lang="en-IN" dirty="0"/>
              <a:t>A solar tracking system is a mechanical device that orients solar panels or other solar applications towards the sun to maximize the amount of solar radiation they can collect. This improves energy efficiency by ensuring the panels are always perpendicular to the sun's rays</a:t>
            </a:r>
          </a:p>
        </p:txBody>
      </p:sp>
    </p:spTree>
    <p:extLst>
      <p:ext uri="{BB962C8B-B14F-4D97-AF65-F5344CB8AC3E}">
        <p14:creationId xmlns:p14="http://schemas.microsoft.com/office/powerpoint/2010/main" val="32870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3EDED-3F5F-8B7A-89D0-5F35F86E445E}"/>
              </a:ext>
            </a:extLst>
          </p:cNvPr>
          <p:cNvSpPr>
            <a:spLocks noGrp="1"/>
          </p:cNvSpPr>
          <p:nvPr>
            <p:ph type="sldNum" sz="quarter" idx="12"/>
          </p:nvPr>
        </p:nvSpPr>
        <p:spPr/>
        <p:txBody>
          <a:bodyPr/>
          <a:lstStyle/>
          <a:p>
            <a:fld id="{D57F1E4F-1CFF-5643-939E-02111984F565}" type="slidenum">
              <a:rPr lang="en-US" smtClean="0"/>
              <a:t>20</a:t>
            </a:fld>
            <a:endParaRPr lang="en-US" dirty="0"/>
          </a:p>
        </p:txBody>
      </p:sp>
      <p:sp>
        <p:nvSpPr>
          <p:cNvPr id="4" name="TextBox 3">
            <a:extLst>
              <a:ext uri="{FF2B5EF4-FFF2-40B4-BE49-F238E27FC236}">
                <a16:creationId xmlns:a16="http://schemas.microsoft.com/office/drawing/2014/main" id="{C5FA5748-F968-EAA1-9516-E9156BFBCA18}"/>
              </a:ext>
            </a:extLst>
          </p:cNvPr>
          <p:cNvSpPr txBox="1"/>
          <p:nvPr/>
        </p:nvSpPr>
        <p:spPr>
          <a:xfrm>
            <a:off x="766915" y="785842"/>
            <a:ext cx="7816645" cy="3970318"/>
          </a:xfrm>
          <a:prstGeom prst="rect">
            <a:avLst/>
          </a:prstGeom>
          <a:noFill/>
        </p:spPr>
        <p:txBody>
          <a:bodyPr wrap="square">
            <a:spAutoFit/>
          </a:bodyPr>
          <a:lstStyle/>
          <a:p>
            <a:r>
              <a:rPr lang="en-IN" dirty="0"/>
              <a:t>Benefits of using Arduino Uno in solar tracking systems:</a:t>
            </a:r>
          </a:p>
          <a:p>
            <a:endParaRPr lang="en-IN" dirty="0"/>
          </a:p>
          <a:p>
            <a:pPr marL="342900" indent="-342900">
              <a:buAutoNum type="arabicPeriod"/>
            </a:pPr>
            <a:r>
              <a:rPr lang="en-IN" dirty="0"/>
              <a:t>Cost-effective</a:t>
            </a:r>
          </a:p>
          <a:p>
            <a:pPr marL="342900" indent="-342900">
              <a:buAutoNum type="arabicPeriod"/>
            </a:pPr>
            <a:r>
              <a:rPr lang="en-IN" dirty="0"/>
              <a:t> Easy to program and use</a:t>
            </a:r>
          </a:p>
          <a:p>
            <a:pPr marL="342900" indent="-342900">
              <a:buAutoNum type="arabicPeriod"/>
            </a:pPr>
            <a:r>
              <a:rPr lang="en-IN" dirty="0"/>
              <a:t> Flexibility and customization</a:t>
            </a:r>
          </a:p>
          <a:p>
            <a:pPr marL="342900" indent="-342900">
              <a:buAutoNum type="arabicPeriod"/>
            </a:pPr>
            <a:r>
              <a:rPr lang="en-IN" dirty="0"/>
              <a:t> Real-time monitoring and control</a:t>
            </a:r>
          </a:p>
          <a:p>
            <a:pPr marL="342900" indent="-342900">
              <a:buAutoNum type="arabicPeriod"/>
            </a:pPr>
            <a:r>
              <a:rPr lang="en-IN" dirty="0"/>
              <a:t> Improved system efficiency</a:t>
            </a:r>
          </a:p>
          <a:p>
            <a:pPr marL="342900" indent="-342900">
              <a:buAutoNum type="arabicPeriod"/>
            </a:pPr>
            <a:r>
              <a:rPr lang="en-IN" dirty="0"/>
              <a:t> Increased energy production</a:t>
            </a:r>
          </a:p>
          <a:p>
            <a:endParaRPr lang="en-IN" dirty="0"/>
          </a:p>
          <a:p>
            <a:endParaRPr lang="en-IN" dirty="0"/>
          </a:p>
          <a:p>
            <a:r>
              <a:rPr lang="en-IN" dirty="0"/>
              <a:t>Note: Arduino Uno is a popular choice for solar tracking systems due to its ease of use, flexibility, and cost-effectiveness. However, other microcontrollers like Arduino Mega, ESP32, or Raspberry Pi can also be used depending on the system's requirements.</a:t>
            </a:r>
          </a:p>
        </p:txBody>
      </p:sp>
    </p:spTree>
    <p:extLst>
      <p:ext uri="{BB962C8B-B14F-4D97-AF65-F5344CB8AC3E}">
        <p14:creationId xmlns:p14="http://schemas.microsoft.com/office/powerpoint/2010/main" val="4274075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D9FDDC-E6DA-AB91-0C20-F7B1F90DC67D}"/>
              </a:ext>
            </a:extLst>
          </p:cNvPr>
          <p:cNvSpPr>
            <a:spLocks noGrp="1"/>
          </p:cNvSpPr>
          <p:nvPr>
            <p:ph type="sldNum" sz="quarter" idx="12"/>
          </p:nvPr>
        </p:nvSpPr>
        <p:spPr/>
        <p:txBody>
          <a:bodyPr/>
          <a:lstStyle/>
          <a:p>
            <a:fld id="{D57F1E4F-1CFF-5643-939E-02111984F565}" type="slidenum">
              <a:rPr lang="en-US" smtClean="0"/>
              <a:t>21</a:t>
            </a:fld>
            <a:endParaRPr lang="en-US" dirty="0"/>
          </a:p>
        </p:txBody>
      </p:sp>
      <p:sp>
        <p:nvSpPr>
          <p:cNvPr id="3" name="TextBox 2">
            <a:extLst>
              <a:ext uri="{FF2B5EF4-FFF2-40B4-BE49-F238E27FC236}">
                <a16:creationId xmlns:a16="http://schemas.microsoft.com/office/drawing/2014/main" id="{0D3C724C-2E96-FC7E-DAC5-A3CDA1AF9DE3}"/>
              </a:ext>
            </a:extLst>
          </p:cNvPr>
          <p:cNvSpPr txBox="1"/>
          <p:nvPr/>
        </p:nvSpPr>
        <p:spPr>
          <a:xfrm>
            <a:off x="1160206" y="919579"/>
            <a:ext cx="8662219" cy="523220"/>
          </a:xfrm>
          <a:prstGeom prst="rect">
            <a:avLst/>
          </a:prstGeom>
          <a:noFill/>
        </p:spPr>
        <p:txBody>
          <a:bodyPr wrap="square" rtlCol="0">
            <a:spAutoFit/>
          </a:bodyPr>
          <a:lstStyle/>
          <a:p>
            <a:r>
              <a:rPr lang="en-US" sz="2800" b="1" dirty="0"/>
              <a:t>4.JUMPER WIRES</a:t>
            </a:r>
            <a:endParaRPr lang="en-IN" sz="2800" b="1" dirty="0"/>
          </a:p>
        </p:txBody>
      </p:sp>
      <p:pic>
        <p:nvPicPr>
          <p:cNvPr id="4" name="Picture 3">
            <a:extLst>
              <a:ext uri="{FF2B5EF4-FFF2-40B4-BE49-F238E27FC236}">
                <a16:creationId xmlns:a16="http://schemas.microsoft.com/office/drawing/2014/main" id="{F5DAC472-35DD-04FB-F605-11F9F8E0EE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5" b="89862" l="3642" r="89985">
                        <a14:foregroundMark x1="3642" y1="26882" x2="3642" y2="26882"/>
                        <a14:foregroundMark x1="3642" y1="26882" x2="3642" y2="26882"/>
                        <a14:foregroundMark x1="8649" y1="43472" x2="8649" y2="43472"/>
                        <a14:foregroundMark x1="8649" y1="43472" x2="8649" y2="43472"/>
                        <a14:foregroundMark x1="8649" y1="43472" x2="8649" y2="43472"/>
                        <a14:foregroundMark x1="8649" y1="43472" x2="8649" y2="43472"/>
                        <a14:foregroundMark x1="8649" y1="43472" x2="8649" y2="43472"/>
                        <a14:foregroundMark x1="8649" y1="43472" x2="8649" y2="43472"/>
                        <a14:foregroundMark x1="8649" y1="43472" x2="8649" y2="43472"/>
                        <a14:foregroundMark x1="8649" y1="43472" x2="8649" y2="43472"/>
                        <a14:foregroundMark x1="8649" y1="43472" x2="8649" y2="43472"/>
                        <a14:foregroundMark x1="8649" y1="43472" x2="8649" y2="43472"/>
                        <a14:foregroundMark x1="89985" y1="28264" x2="89985" y2="28264"/>
                        <a14:foregroundMark x1="89985" y1="28264" x2="89985" y2="28264"/>
                      </a14:backgroundRemoval>
                    </a14:imgEffect>
                  </a14:imgLayer>
                </a14:imgProps>
              </a:ext>
            </a:extLst>
          </a:blip>
          <a:stretch>
            <a:fillRect/>
          </a:stretch>
        </p:blipFill>
        <p:spPr>
          <a:xfrm>
            <a:off x="7207045" y="1888085"/>
            <a:ext cx="4161042" cy="4081155"/>
          </a:xfrm>
          <a:prstGeom prst="rect">
            <a:avLst/>
          </a:prstGeom>
        </p:spPr>
      </p:pic>
      <p:sp>
        <p:nvSpPr>
          <p:cNvPr id="6" name="TextBox 5">
            <a:extLst>
              <a:ext uri="{FF2B5EF4-FFF2-40B4-BE49-F238E27FC236}">
                <a16:creationId xmlns:a16="http://schemas.microsoft.com/office/drawing/2014/main" id="{2622871E-8F87-19AC-0F7A-0140DC2996DA}"/>
              </a:ext>
            </a:extLst>
          </p:cNvPr>
          <p:cNvSpPr txBox="1"/>
          <p:nvPr/>
        </p:nvSpPr>
        <p:spPr>
          <a:xfrm>
            <a:off x="204849" y="1878253"/>
            <a:ext cx="6805551" cy="4524315"/>
          </a:xfrm>
          <a:prstGeom prst="rect">
            <a:avLst/>
          </a:prstGeom>
          <a:noFill/>
        </p:spPr>
        <p:txBody>
          <a:bodyPr wrap="square">
            <a:spAutoFit/>
          </a:bodyPr>
          <a:lstStyle/>
          <a:p>
            <a:r>
              <a:rPr lang="en-IN" dirty="0"/>
              <a:t>Jumper wires are used to connect components, sensors, and modules in a solar tracking system. Here are some specific uses of jumper wires:</a:t>
            </a:r>
          </a:p>
          <a:p>
            <a:endParaRPr lang="en-IN" dirty="0"/>
          </a:p>
          <a:p>
            <a:pPr marL="342900" indent="-342900">
              <a:buAutoNum type="arabicPeriod"/>
            </a:pPr>
            <a:r>
              <a:rPr lang="en-IN" dirty="0"/>
              <a:t>Connecting sensors: Jumper wires are used to connect sensors such as light dependent resistors (LDRs), photodiodes, or temperature sensors to the control unit.</a:t>
            </a:r>
          </a:p>
          <a:p>
            <a:pPr marL="342900" indent="-342900">
              <a:buAutoNum type="arabicPeriod"/>
            </a:pPr>
            <a:endParaRPr lang="en-IN" dirty="0"/>
          </a:p>
          <a:p>
            <a:pPr marL="342900" indent="-342900">
              <a:buAutoNum type="arabicPeriod"/>
            </a:pPr>
            <a:r>
              <a:rPr lang="en-IN" dirty="0"/>
              <a:t> Motor control: Jumper wires are used to connect the control unit to the motor driver, which controls the movement of the solar panels.</a:t>
            </a:r>
          </a:p>
          <a:p>
            <a:pPr marL="342900" indent="-342900">
              <a:buAutoNum type="arabicPeriod"/>
            </a:pPr>
            <a:endParaRPr lang="en-IN" dirty="0"/>
          </a:p>
          <a:p>
            <a:pPr marL="342900" indent="-342900">
              <a:buAutoNum type="arabicPeriod"/>
            </a:pPr>
            <a:r>
              <a:rPr lang="en-IN" dirty="0"/>
              <a:t> Power supply: Jumper wires are used to connect the power supply to the control unit, sensors, and motors.</a:t>
            </a:r>
          </a:p>
          <a:p>
            <a:pPr marL="342900" indent="-342900">
              <a:buAutoNum type="arabicPeriod"/>
            </a:pPr>
            <a:endParaRPr lang="en-IN" dirty="0"/>
          </a:p>
          <a:p>
            <a:r>
              <a:rPr lang="en-IN" dirty="0"/>
              <a:t> </a:t>
            </a:r>
          </a:p>
        </p:txBody>
      </p:sp>
    </p:spTree>
    <p:extLst>
      <p:ext uri="{BB962C8B-B14F-4D97-AF65-F5344CB8AC3E}">
        <p14:creationId xmlns:p14="http://schemas.microsoft.com/office/powerpoint/2010/main" val="376089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DCFA60-6B2E-6A81-EFDF-4F44FD1F9E52}"/>
              </a:ext>
            </a:extLst>
          </p:cNvPr>
          <p:cNvSpPr>
            <a:spLocks noGrp="1"/>
          </p:cNvSpPr>
          <p:nvPr>
            <p:ph type="sldNum" sz="quarter" idx="12"/>
          </p:nvPr>
        </p:nvSpPr>
        <p:spPr/>
        <p:txBody>
          <a:bodyPr/>
          <a:lstStyle/>
          <a:p>
            <a:fld id="{D57F1E4F-1CFF-5643-939E-02111984F565}" type="slidenum">
              <a:rPr lang="en-US" smtClean="0"/>
              <a:t>22</a:t>
            </a:fld>
            <a:endParaRPr lang="en-US" dirty="0"/>
          </a:p>
        </p:txBody>
      </p:sp>
      <p:sp>
        <p:nvSpPr>
          <p:cNvPr id="4" name="TextBox 3">
            <a:extLst>
              <a:ext uri="{FF2B5EF4-FFF2-40B4-BE49-F238E27FC236}">
                <a16:creationId xmlns:a16="http://schemas.microsoft.com/office/drawing/2014/main" id="{916D91B1-848B-C2AF-CCD6-97FF5BDA757A}"/>
              </a:ext>
            </a:extLst>
          </p:cNvPr>
          <p:cNvSpPr txBox="1"/>
          <p:nvPr/>
        </p:nvSpPr>
        <p:spPr>
          <a:xfrm>
            <a:off x="757084" y="707924"/>
            <a:ext cx="7816645" cy="3693319"/>
          </a:xfrm>
          <a:prstGeom prst="rect">
            <a:avLst/>
          </a:prstGeom>
          <a:noFill/>
        </p:spPr>
        <p:txBody>
          <a:bodyPr wrap="square">
            <a:spAutoFit/>
          </a:bodyPr>
          <a:lstStyle/>
          <a:p>
            <a:pPr marL="342900" indent="-342900">
              <a:buFontTx/>
              <a:buAutoNum type="arabicPeriod" startAt="5"/>
            </a:pPr>
            <a:r>
              <a:rPr lang="en-IN" dirty="0"/>
              <a:t> Signal transmission: Jumper wires are used to transmit signals between components, such as from the control unit to the motor driver.</a:t>
            </a:r>
          </a:p>
          <a:p>
            <a:pPr marL="342900" indent="-342900">
              <a:buFontTx/>
              <a:buAutoNum type="arabicPeriod" startAt="5"/>
            </a:pPr>
            <a:endParaRPr lang="en-IN" dirty="0"/>
          </a:p>
          <a:p>
            <a:pPr marL="342900" indent="-342900">
              <a:buAutoNum type="arabicPeriod" startAt="5"/>
            </a:pPr>
            <a:r>
              <a:rPr lang="en-IN" dirty="0"/>
              <a:t>Debugging: Jumper wires can be used to temporarily connect or disconnect components for debugging purposes.</a:t>
            </a:r>
          </a:p>
          <a:p>
            <a:pPr marL="342900" indent="-342900">
              <a:buAutoNum type="arabicPeriod" startAt="5"/>
            </a:pPr>
            <a:endParaRPr lang="en-IN" dirty="0"/>
          </a:p>
          <a:p>
            <a:pPr marL="342900" indent="-342900">
              <a:buAutoNum type="arabicPeriod" startAt="5"/>
            </a:pPr>
            <a:r>
              <a:rPr lang="en-IN" dirty="0"/>
              <a:t> Prototyping: Jumper wires are often used in prototyping to quickly test and validate circuit designs.</a:t>
            </a:r>
          </a:p>
          <a:p>
            <a:pPr marL="342900" indent="-342900">
              <a:buAutoNum type="arabicPeriod" startAt="5"/>
            </a:pPr>
            <a:endParaRPr lang="en-IN" dirty="0"/>
          </a:p>
          <a:p>
            <a:pPr marL="342900" indent="-342900">
              <a:buAutoNum type="arabicPeriod" startAt="5"/>
            </a:pPr>
            <a:r>
              <a:rPr lang="en-IN" dirty="0"/>
              <a:t> Connecting modules: Jumper wires are used to connect modules such as GPS, Wi-Fi, or Bluetooth modules to the control unit.</a:t>
            </a:r>
          </a:p>
        </p:txBody>
      </p:sp>
    </p:spTree>
    <p:extLst>
      <p:ext uri="{BB962C8B-B14F-4D97-AF65-F5344CB8AC3E}">
        <p14:creationId xmlns:p14="http://schemas.microsoft.com/office/powerpoint/2010/main" val="1695473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58235D-2824-6B71-95E2-0F2BDA8904E8}"/>
              </a:ext>
            </a:extLst>
          </p:cNvPr>
          <p:cNvSpPr>
            <a:spLocks noGrp="1"/>
          </p:cNvSpPr>
          <p:nvPr>
            <p:ph type="sldNum" sz="quarter" idx="12"/>
          </p:nvPr>
        </p:nvSpPr>
        <p:spPr/>
        <p:txBody>
          <a:bodyPr/>
          <a:lstStyle/>
          <a:p>
            <a:fld id="{D57F1E4F-1CFF-5643-939E-02111984F565}" type="slidenum">
              <a:rPr lang="en-US" smtClean="0"/>
              <a:t>23</a:t>
            </a:fld>
            <a:endParaRPr lang="en-US" dirty="0"/>
          </a:p>
        </p:txBody>
      </p:sp>
      <p:sp>
        <p:nvSpPr>
          <p:cNvPr id="3" name="TextBox 2">
            <a:extLst>
              <a:ext uri="{FF2B5EF4-FFF2-40B4-BE49-F238E27FC236}">
                <a16:creationId xmlns:a16="http://schemas.microsoft.com/office/drawing/2014/main" id="{EF70BA26-EBCA-E690-CBD2-57DBB9AF6156}"/>
              </a:ext>
            </a:extLst>
          </p:cNvPr>
          <p:cNvSpPr txBox="1"/>
          <p:nvPr/>
        </p:nvSpPr>
        <p:spPr>
          <a:xfrm>
            <a:off x="1001261" y="801806"/>
            <a:ext cx="4868597" cy="523220"/>
          </a:xfrm>
          <a:prstGeom prst="rect">
            <a:avLst/>
          </a:prstGeom>
          <a:noFill/>
        </p:spPr>
        <p:txBody>
          <a:bodyPr wrap="square" rtlCol="0">
            <a:spAutoFit/>
          </a:bodyPr>
          <a:lstStyle/>
          <a:p>
            <a:r>
              <a:rPr lang="en-US" sz="2800" b="1" dirty="0"/>
              <a:t>5.SOLAR PANELS</a:t>
            </a:r>
            <a:endParaRPr lang="en-IN" sz="2800" b="1" dirty="0"/>
          </a:p>
        </p:txBody>
      </p:sp>
      <p:pic>
        <p:nvPicPr>
          <p:cNvPr id="5" name="Picture 4">
            <a:extLst>
              <a:ext uri="{FF2B5EF4-FFF2-40B4-BE49-F238E27FC236}">
                <a16:creationId xmlns:a16="http://schemas.microsoft.com/office/drawing/2014/main" id="{B1932ED7-5B4E-0EA8-B921-B890998405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47" b="92598" l="9968" r="89711">
                        <a14:foregroundMark x1="23955" y1="13293" x2="23955" y2="13293"/>
                        <a14:foregroundMark x1="24116" y1="13142" x2="24116" y2="13142"/>
                        <a14:foregroundMark x1="28617" y1="53776" x2="28617" y2="53776"/>
                        <a14:foregroundMark x1="28617" y1="53776" x2="28617" y2="53776"/>
                        <a14:foregroundMark x1="32958" y1="32175" x2="32958" y2="32175"/>
                        <a14:foregroundMark x1="32958" y1="32175" x2="32958" y2="32175"/>
                        <a14:foregroundMark x1="38746" y1="10121" x2="38746" y2="10121"/>
                        <a14:foregroundMark x1="38746" y1="10121" x2="38746" y2="10121"/>
                        <a14:foregroundMark x1="18006" y1="6647" x2="18006" y2="6647"/>
                        <a14:foregroundMark x1="18006" y1="6647" x2="18006" y2="6647"/>
                        <a14:foregroundMark x1="19453" y1="9063" x2="19453" y2="9063"/>
                        <a14:foregroundMark x1="19453" y1="9063" x2="19453" y2="9063"/>
                        <a14:foregroundMark x1="38264" y1="92598" x2="38264" y2="92598"/>
                        <a14:foregroundMark x1="38264" y1="92598" x2="38264" y2="92598"/>
                        <a14:foregroundMark x1="74598" y1="23565" x2="74598" y2="23565"/>
                        <a14:foregroundMark x1="74598" y1="23565" x2="74598" y2="23565"/>
                        <a14:foregroundMark x1="18328" y1="7251" x2="18328" y2="7251"/>
                        <a14:foregroundMark x1="18328" y1="7251" x2="18328" y2="7251"/>
                        <a14:foregroundMark x1="17846" y1="10574" x2="17846" y2="10574"/>
                        <a14:foregroundMark x1="17846" y1="10574" x2="17846" y2="10574"/>
                      </a14:backgroundRemoval>
                    </a14:imgEffect>
                  </a14:imgLayer>
                </a14:imgProps>
              </a:ext>
            </a:extLst>
          </a:blip>
          <a:stretch>
            <a:fillRect/>
          </a:stretch>
        </p:blipFill>
        <p:spPr>
          <a:xfrm>
            <a:off x="6459235" y="1043912"/>
            <a:ext cx="5184923" cy="5518359"/>
          </a:xfrm>
          <a:prstGeom prst="rect">
            <a:avLst/>
          </a:prstGeom>
        </p:spPr>
      </p:pic>
      <p:sp>
        <p:nvSpPr>
          <p:cNvPr id="7" name="TextBox 6">
            <a:extLst>
              <a:ext uri="{FF2B5EF4-FFF2-40B4-BE49-F238E27FC236}">
                <a16:creationId xmlns:a16="http://schemas.microsoft.com/office/drawing/2014/main" id="{182F4131-B025-E55F-AE59-E55CD30A37C7}"/>
              </a:ext>
            </a:extLst>
          </p:cNvPr>
          <p:cNvSpPr txBox="1"/>
          <p:nvPr/>
        </p:nvSpPr>
        <p:spPr>
          <a:xfrm>
            <a:off x="717755" y="1598022"/>
            <a:ext cx="6096000" cy="2585323"/>
          </a:xfrm>
          <a:prstGeom prst="rect">
            <a:avLst/>
          </a:prstGeom>
          <a:noFill/>
        </p:spPr>
        <p:txBody>
          <a:bodyPr wrap="square">
            <a:spAutoFit/>
          </a:bodyPr>
          <a:lstStyle/>
          <a:p>
            <a:r>
              <a:rPr lang="en-IN" dirty="0"/>
              <a:t>A solar panel is a device that converts sunlight into electricity by using photovoltaic (PV) cells.</a:t>
            </a:r>
          </a:p>
          <a:p>
            <a:r>
              <a:rPr lang="en-IN" dirty="0"/>
              <a:t> PV cells are made of materials that produce excited electrons when exposed to light. </a:t>
            </a:r>
          </a:p>
          <a:p>
            <a:r>
              <a:rPr lang="en-IN" dirty="0"/>
              <a:t>The electrons flow through a circuit and produce direct current (DC) electricity, which can be used to power various devices or be stored in batteries. Solar panels are also known as solar cell panels, solar electric panels, or PV modules.</a:t>
            </a:r>
          </a:p>
        </p:txBody>
      </p:sp>
    </p:spTree>
    <p:extLst>
      <p:ext uri="{BB962C8B-B14F-4D97-AF65-F5344CB8AC3E}">
        <p14:creationId xmlns:p14="http://schemas.microsoft.com/office/powerpoint/2010/main" val="252238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9073E8-A25E-54FA-D99D-53BE6DB695CB}"/>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4" name="TextBox 3">
            <a:extLst>
              <a:ext uri="{FF2B5EF4-FFF2-40B4-BE49-F238E27FC236}">
                <a16:creationId xmlns:a16="http://schemas.microsoft.com/office/drawing/2014/main" id="{55549318-5482-26B9-7AC1-5FE68AA5E8B8}"/>
              </a:ext>
            </a:extLst>
          </p:cNvPr>
          <p:cNvSpPr txBox="1"/>
          <p:nvPr/>
        </p:nvSpPr>
        <p:spPr>
          <a:xfrm>
            <a:off x="386081" y="375962"/>
            <a:ext cx="9966460" cy="6186309"/>
          </a:xfrm>
          <a:prstGeom prst="rect">
            <a:avLst/>
          </a:prstGeom>
          <a:noFill/>
        </p:spPr>
        <p:txBody>
          <a:bodyPr wrap="square">
            <a:spAutoFit/>
          </a:bodyPr>
          <a:lstStyle/>
          <a:p>
            <a:r>
              <a:rPr lang="en-IN" dirty="0"/>
              <a:t>Solar panels are a crucial component of a solar tracking system, and their uses can be detailed as follows:</a:t>
            </a:r>
          </a:p>
          <a:p>
            <a:endParaRPr lang="en-IN" dirty="0"/>
          </a:p>
          <a:p>
            <a:pPr marL="342900" indent="-342900">
              <a:buAutoNum type="arabicPeriod"/>
            </a:pPr>
            <a:r>
              <a:rPr lang="en-IN" dirty="0"/>
              <a:t>Energy Generation: Solar panels convert sunlight into electrical energy, which is then used to power the tracking system and other connected devices</a:t>
            </a:r>
          </a:p>
          <a:p>
            <a:pPr marL="342900" indent="-342900">
              <a:buAutoNum type="arabicPeriod"/>
            </a:pPr>
            <a:endParaRPr lang="en-IN" dirty="0"/>
          </a:p>
          <a:p>
            <a:pPr marL="342900" indent="-342900">
              <a:buAutoNum type="arabicPeriod"/>
            </a:pPr>
            <a:r>
              <a:rPr lang="en-IN" dirty="0"/>
              <a:t> Tracking System Powering: Solar panels provide the necessary power to operate the tracking system's motors, sensors, and control unit.</a:t>
            </a:r>
          </a:p>
          <a:p>
            <a:pPr marL="342900" indent="-342900">
              <a:buAutoNum type="arabicPeriod"/>
            </a:pPr>
            <a:endParaRPr lang="en-IN" dirty="0"/>
          </a:p>
          <a:p>
            <a:pPr marL="342900" indent="-342900">
              <a:buAutoNum type="arabicPeriod"/>
            </a:pPr>
            <a:r>
              <a:rPr lang="en-IN" dirty="0"/>
              <a:t> Charging Batteries: Excess energy generated by the solar panels can be used to charge batteries, which can then be used to power the tracking system during periods of low sunlight or at night.</a:t>
            </a:r>
          </a:p>
          <a:p>
            <a:pPr marL="342900" indent="-342900">
              <a:buAutoNum type="arabicPeriod"/>
            </a:pPr>
            <a:endParaRPr lang="en-IN" dirty="0"/>
          </a:p>
          <a:p>
            <a:pPr marL="342900" indent="-342900">
              <a:buAutoNum type="arabicPeriod"/>
            </a:pPr>
            <a:r>
              <a:rPr lang="en-IN" dirty="0"/>
              <a:t> System Efficiency: Solar panels help optimize system efficiency by providing real-time data on solar radiation, temperature, and other environmental factors.</a:t>
            </a:r>
          </a:p>
          <a:p>
            <a:pPr marL="342900" indent="-342900">
              <a:buAutoNum type="arabicPeriod"/>
            </a:pPr>
            <a:endParaRPr lang="en-IN" dirty="0"/>
          </a:p>
          <a:p>
            <a:pPr marL="342900" indent="-342900">
              <a:buAutoNum type="arabicPeriod"/>
            </a:pPr>
            <a:r>
              <a:rPr lang="en-IN" dirty="0"/>
              <a:t> Panel Cleaning: Some solar tracking systems use solar panels to power panel cleaning systems, ensuring optimal energy production.</a:t>
            </a:r>
          </a:p>
          <a:p>
            <a:pPr marL="342900" indent="-342900">
              <a:buAutoNum type="arabicPeriod"/>
            </a:pPr>
            <a:endParaRPr lang="en-IN" dirty="0"/>
          </a:p>
          <a:p>
            <a:pPr marL="342900" indent="-342900">
              <a:buAutoNum type="arabicPeriod"/>
            </a:pPr>
            <a:r>
              <a:rPr lang="en-IN" dirty="0"/>
              <a:t> Monitoring and Control: Solar panels can be used to power monitoring and control systems, enabling real-time tracking of system performance and optimization.</a:t>
            </a:r>
          </a:p>
          <a:p>
            <a:pPr marL="342900" indent="-342900">
              <a:buAutoNum type="arabicPeriod"/>
            </a:pPr>
            <a:endParaRPr lang="en-IN" dirty="0"/>
          </a:p>
        </p:txBody>
      </p:sp>
    </p:spTree>
    <p:extLst>
      <p:ext uri="{BB962C8B-B14F-4D97-AF65-F5344CB8AC3E}">
        <p14:creationId xmlns:p14="http://schemas.microsoft.com/office/powerpoint/2010/main" val="123534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65EB44-5F89-3130-756E-300E53F02E59}"/>
              </a:ext>
            </a:extLst>
          </p:cNvPr>
          <p:cNvSpPr>
            <a:spLocks noGrp="1"/>
          </p:cNvSpPr>
          <p:nvPr>
            <p:ph type="sldNum" sz="quarter" idx="12"/>
          </p:nvPr>
        </p:nvSpPr>
        <p:spPr/>
        <p:txBody>
          <a:bodyPr/>
          <a:lstStyle/>
          <a:p>
            <a:fld id="{D57F1E4F-1CFF-5643-939E-02111984F565}" type="slidenum">
              <a:rPr lang="en-US" smtClean="0"/>
              <a:t>25</a:t>
            </a:fld>
            <a:endParaRPr lang="en-US" dirty="0"/>
          </a:p>
        </p:txBody>
      </p:sp>
      <p:sp>
        <p:nvSpPr>
          <p:cNvPr id="4" name="TextBox 3">
            <a:extLst>
              <a:ext uri="{FF2B5EF4-FFF2-40B4-BE49-F238E27FC236}">
                <a16:creationId xmlns:a16="http://schemas.microsoft.com/office/drawing/2014/main" id="{25630814-189C-307A-62F6-4DABC421E141}"/>
              </a:ext>
            </a:extLst>
          </p:cNvPr>
          <p:cNvSpPr txBox="1"/>
          <p:nvPr/>
        </p:nvSpPr>
        <p:spPr>
          <a:xfrm>
            <a:off x="680720" y="1063416"/>
            <a:ext cx="8869680" cy="2862322"/>
          </a:xfrm>
          <a:prstGeom prst="rect">
            <a:avLst/>
          </a:prstGeom>
          <a:noFill/>
        </p:spPr>
        <p:txBody>
          <a:bodyPr wrap="square">
            <a:spAutoFit/>
          </a:bodyPr>
          <a:lstStyle/>
          <a:p>
            <a:r>
              <a:rPr lang="en-IN" dirty="0"/>
              <a:t>7. Energy Storage: Solar panels can charge energy storage systems, such as </a:t>
            </a:r>
          </a:p>
          <a:p>
            <a:r>
              <a:rPr lang="en-IN" dirty="0"/>
              <a:t>   batteries, to provide a backup power source during periods of low sunlight</a:t>
            </a:r>
          </a:p>
          <a:p>
            <a:r>
              <a:rPr lang="en-IN" dirty="0"/>
              <a:t>     or power outages.</a:t>
            </a:r>
          </a:p>
          <a:p>
            <a:endParaRPr lang="en-IN" dirty="0"/>
          </a:p>
          <a:p>
            <a:pPr marL="342900" indent="-342900">
              <a:buAutoNum type="arabicPeriod" startAt="8"/>
            </a:pPr>
            <a:r>
              <a:rPr lang="en-IN" dirty="0"/>
              <a:t>Grid Connection: Solar panels can be connected to the grid, allowing excess energy to be sold back to the utility company and offsetting energy costs.</a:t>
            </a:r>
          </a:p>
          <a:p>
            <a:pPr marL="342900" indent="-342900">
              <a:buAutoNum type="arabicPeriod" startAt="8"/>
            </a:pPr>
            <a:endParaRPr lang="en-IN" dirty="0"/>
          </a:p>
          <a:p>
            <a:pPr marL="342900" indent="-342900">
              <a:buAutoNum type="arabicPeriod" startAt="9"/>
            </a:pPr>
            <a:r>
              <a:rPr lang="en-IN" dirty="0"/>
              <a:t>Off-Grid Power: Solar panels can provide off-grid power for remote solar</a:t>
            </a:r>
          </a:p>
          <a:p>
            <a:r>
              <a:rPr lang="en-IN" dirty="0"/>
              <a:t>      tracking systems, enabling operation in areas without access to the grid</a:t>
            </a:r>
          </a:p>
        </p:txBody>
      </p:sp>
      <p:sp>
        <p:nvSpPr>
          <p:cNvPr id="6" name="TextBox 5">
            <a:extLst>
              <a:ext uri="{FF2B5EF4-FFF2-40B4-BE49-F238E27FC236}">
                <a16:creationId xmlns:a16="http://schemas.microsoft.com/office/drawing/2014/main" id="{3C35A7A7-CCA6-56F9-F5DA-F70D5F034351}"/>
              </a:ext>
            </a:extLst>
          </p:cNvPr>
          <p:cNvSpPr txBox="1"/>
          <p:nvPr/>
        </p:nvSpPr>
        <p:spPr>
          <a:xfrm>
            <a:off x="680720" y="4040258"/>
            <a:ext cx="8727440" cy="1477328"/>
          </a:xfrm>
          <a:prstGeom prst="rect">
            <a:avLst/>
          </a:prstGeom>
          <a:noFill/>
        </p:spPr>
        <p:txBody>
          <a:bodyPr wrap="square">
            <a:spAutoFit/>
          </a:bodyPr>
          <a:lstStyle/>
          <a:p>
            <a:r>
              <a:rPr lang="en-IN" dirty="0"/>
              <a:t>10. </a:t>
            </a:r>
            <a:r>
              <a:rPr lang="en-IN"/>
              <a:t>System Expansion</a:t>
            </a:r>
            <a:endParaRPr lang="en-IN" dirty="0"/>
          </a:p>
          <a:p>
            <a:endParaRPr lang="en-IN" dirty="0"/>
          </a:p>
          <a:p>
            <a:endParaRPr lang="en-IN" dirty="0"/>
          </a:p>
          <a:p>
            <a:r>
              <a:rPr lang="en-IN" dirty="0"/>
              <a:t>By utilizing solar panels in these ways, solar tracking systems can optimize energy production, reduce costs, and increase overall efficiency.</a:t>
            </a:r>
          </a:p>
        </p:txBody>
      </p:sp>
    </p:spTree>
    <p:extLst>
      <p:ext uri="{BB962C8B-B14F-4D97-AF65-F5344CB8AC3E}">
        <p14:creationId xmlns:p14="http://schemas.microsoft.com/office/powerpoint/2010/main" val="2213694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65C3D-14C9-720A-2B3B-46E9A9B0357F}"/>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3" name="TextBox 2">
            <a:extLst>
              <a:ext uri="{FF2B5EF4-FFF2-40B4-BE49-F238E27FC236}">
                <a16:creationId xmlns:a16="http://schemas.microsoft.com/office/drawing/2014/main" id="{B9DA938B-73A0-2483-7FD7-37EE91A528BF}"/>
              </a:ext>
            </a:extLst>
          </p:cNvPr>
          <p:cNvSpPr txBox="1"/>
          <p:nvPr/>
        </p:nvSpPr>
        <p:spPr>
          <a:xfrm>
            <a:off x="1503680" y="1073576"/>
            <a:ext cx="7091680" cy="523220"/>
          </a:xfrm>
          <a:prstGeom prst="rect">
            <a:avLst/>
          </a:prstGeom>
          <a:noFill/>
        </p:spPr>
        <p:txBody>
          <a:bodyPr wrap="square" rtlCol="0">
            <a:spAutoFit/>
          </a:bodyPr>
          <a:lstStyle/>
          <a:p>
            <a:r>
              <a:rPr lang="en-US" sz="2800" b="1" dirty="0"/>
              <a:t>6.</a:t>
            </a:r>
            <a:r>
              <a:rPr lang="en-US" sz="2800" b="1" dirty="0">
                <a:effectLst>
                  <a:outerShdw blurRad="38100" dist="38100" dir="2700000" algn="tl">
                    <a:srgbClr val="000000">
                      <a:alpha val="43137"/>
                    </a:srgbClr>
                  </a:outerShdw>
                </a:effectLst>
              </a:rPr>
              <a:t>RESISTORS(10kOHM)</a:t>
            </a:r>
            <a:endParaRPr lang="en-IN" sz="28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8B2406C0-67D0-EFF8-CE1C-9F63096086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29" b="98188" l="2778" r="90000">
                        <a14:foregroundMark x1="9306" y1="11051" x2="9306" y2="11051"/>
                        <a14:foregroundMark x1="9306" y1="11051" x2="9306" y2="11051"/>
                        <a14:foregroundMark x1="8056" y1="7790" x2="6944" y2="9239"/>
                        <a14:foregroundMark x1="6944" y1="9239" x2="6944" y2="9239"/>
                        <a14:foregroundMark x1="6944" y1="9239" x2="6944" y2="9239"/>
                        <a14:foregroundMark x1="6944" y1="9239" x2="6944" y2="9239"/>
                        <a14:foregroundMark x1="2778" y1="4529" x2="2778" y2="4529"/>
                        <a14:foregroundMark x1="2778" y1="4529" x2="2778" y2="4529"/>
                        <a14:foregroundMark x1="78194" y1="93659" x2="78194" y2="93659"/>
                        <a14:foregroundMark x1="78194" y1="93659" x2="78194" y2="93659"/>
                        <a14:foregroundMark x1="82222" y1="98188" x2="82222" y2="98188"/>
                        <a14:foregroundMark x1="82222" y1="98188" x2="82222" y2="98188"/>
                      </a14:backgroundRemoval>
                    </a14:imgEffect>
                  </a14:imgLayer>
                </a14:imgProps>
              </a:ext>
            </a:extLst>
          </a:blip>
          <a:stretch>
            <a:fillRect/>
          </a:stretch>
        </p:blipFill>
        <p:spPr>
          <a:xfrm>
            <a:off x="7493001" y="2077740"/>
            <a:ext cx="4611315" cy="3535341"/>
          </a:xfrm>
          <a:prstGeom prst="rect">
            <a:avLst/>
          </a:prstGeom>
        </p:spPr>
      </p:pic>
      <p:sp>
        <p:nvSpPr>
          <p:cNvPr id="6" name="TextBox 5">
            <a:extLst>
              <a:ext uri="{FF2B5EF4-FFF2-40B4-BE49-F238E27FC236}">
                <a16:creationId xmlns:a16="http://schemas.microsoft.com/office/drawing/2014/main" id="{F8A2C308-0C29-18D3-3D84-FF0D41CF7823}"/>
              </a:ext>
            </a:extLst>
          </p:cNvPr>
          <p:cNvSpPr txBox="1"/>
          <p:nvPr/>
        </p:nvSpPr>
        <p:spPr>
          <a:xfrm>
            <a:off x="843280" y="1826181"/>
            <a:ext cx="6096000" cy="3970318"/>
          </a:xfrm>
          <a:prstGeom prst="rect">
            <a:avLst/>
          </a:prstGeom>
          <a:noFill/>
        </p:spPr>
        <p:txBody>
          <a:bodyPr wrap="square">
            <a:spAutoFit/>
          </a:bodyPr>
          <a:lstStyle/>
          <a:p>
            <a:pPr algn="just"/>
            <a:r>
              <a:rPr lang="en-IN" dirty="0"/>
              <a:t>In a solar power tracking system, resistors play several key roles. They are used in voltage dividers to scale down the solar panel's voltage to a level that can be read by microcontrollers or ADCs (Analog-to-Digital Converters). This is crucial for monitoring the panel's performance and adjusting its orientation. </a:t>
            </a:r>
          </a:p>
          <a:p>
            <a:pPr algn="just"/>
            <a:endParaRPr lang="en-IN" dirty="0"/>
          </a:p>
          <a:p>
            <a:pPr algn="just"/>
            <a:r>
              <a:rPr lang="en-IN" dirty="0"/>
              <a:t>Resistors also limit current to LEDs or other indicator components, ensuring they operate safely. Additionally, they can be part of RC (resistor-capacitor) filters to smooth out sensor signals and reduce noise. Overall, resistors are essential for precise voltage measurement, signal conditioning, and safe operation of the system.</a:t>
            </a:r>
          </a:p>
        </p:txBody>
      </p:sp>
    </p:spTree>
    <p:extLst>
      <p:ext uri="{BB962C8B-B14F-4D97-AF65-F5344CB8AC3E}">
        <p14:creationId xmlns:p14="http://schemas.microsoft.com/office/powerpoint/2010/main" val="192863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27</a:t>
            </a:fld>
            <a:endParaRPr lang="en-US" dirty="0"/>
          </a:p>
        </p:txBody>
      </p:sp>
      <p:sp>
        <p:nvSpPr>
          <p:cNvPr id="4" name="Rectangle 3"/>
          <p:cNvSpPr/>
          <p:nvPr/>
        </p:nvSpPr>
        <p:spPr>
          <a:xfrm>
            <a:off x="1450021" y="874880"/>
            <a:ext cx="6096000" cy="5509200"/>
          </a:xfrm>
          <a:prstGeom prst="rect">
            <a:avLst/>
          </a:prstGeom>
        </p:spPr>
        <p:txBody>
          <a:bodyPr>
            <a:spAutoFit/>
          </a:bodyPr>
          <a:lstStyle/>
          <a:p>
            <a:r>
              <a:rPr lang="en-IN" sz="1600" dirty="0"/>
              <a:t>//Include the servo motor library</a:t>
            </a:r>
          </a:p>
          <a:p>
            <a:r>
              <a:rPr lang="en-IN" sz="1600" dirty="0"/>
              <a:t> #include&lt;</a:t>
            </a:r>
            <a:r>
              <a:rPr lang="en-IN" sz="1600" dirty="0" err="1"/>
              <a:t>Servo.h</a:t>
            </a:r>
            <a:r>
              <a:rPr lang="en-IN" sz="1600" dirty="0"/>
              <a:t>&gt;</a:t>
            </a:r>
          </a:p>
          <a:p>
            <a:r>
              <a:rPr lang="en-IN" sz="1600" dirty="0"/>
              <a:t> //Define the LDR sensor pins </a:t>
            </a:r>
          </a:p>
          <a:p>
            <a:r>
              <a:rPr lang="en-IN" sz="1600" dirty="0"/>
              <a:t>#define LDR1 A0</a:t>
            </a:r>
          </a:p>
          <a:p>
            <a:r>
              <a:rPr lang="en-IN" sz="1600" dirty="0"/>
              <a:t>#define LDR2 A1</a:t>
            </a:r>
          </a:p>
          <a:p>
            <a:r>
              <a:rPr lang="en-IN" sz="1600" dirty="0"/>
              <a:t>//Define the error value. You can change it as you like</a:t>
            </a:r>
          </a:p>
          <a:p>
            <a:r>
              <a:rPr lang="en-IN" sz="1600" dirty="0"/>
              <a:t> #define error 10 </a:t>
            </a:r>
          </a:p>
          <a:p>
            <a:r>
              <a:rPr lang="en-IN" sz="1600" dirty="0"/>
              <a:t>//Starting point of the servo motor</a:t>
            </a:r>
          </a:p>
          <a:p>
            <a:r>
              <a:rPr lang="en-IN" sz="1600" dirty="0"/>
              <a:t>  </a:t>
            </a:r>
            <a:r>
              <a:rPr lang="en-IN" sz="1600" dirty="0" err="1"/>
              <a:t>int</a:t>
            </a:r>
            <a:r>
              <a:rPr lang="en-IN" sz="1600" dirty="0"/>
              <a:t> </a:t>
            </a:r>
            <a:r>
              <a:rPr lang="en-IN" sz="1600" dirty="0" err="1"/>
              <a:t>Spoint</a:t>
            </a:r>
            <a:r>
              <a:rPr lang="en-IN" sz="1600" dirty="0"/>
              <a:t> = 90; </a:t>
            </a:r>
          </a:p>
          <a:p>
            <a:r>
              <a:rPr lang="en-IN" sz="1600" dirty="0"/>
              <a:t>//Create an object for the servo motor </a:t>
            </a:r>
          </a:p>
          <a:p>
            <a:r>
              <a:rPr lang="en-IN" sz="1600" dirty="0"/>
              <a:t>Servo </a:t>
            </a:r>
            <a:r>
              <a:rPr lang="en-IN" sz="1600" dirty="0" err="1"/>
              <a:t>servo</a:t>
            </a:r>
            <a:r>
              <a:rPr lang="en-IN" sz="1600" dirty="0"/>
              <a:t>; </a:t>
            </a:r>
          </a:p>
          <a:p>
            <a:r>
              <a:rPr lang="en-IN" sz="1600" dirty="0"/>
              <a:t>void setup()</a:t>
            </a:r>
          </a:p>
          <a:p>
            <a:r>
              <a:rPr lang="en-IN" sz="1600" dirty="0"/>
              <a:t> { </a:t>
            </a:r>
          </a:p>
          <a:p>
            <a:r>
              <a:rPr lang="en-IN" sz="1600" dirty="0"/>
              <a:t>   //Include servo motor PWM</a:t>
            </a:r>
          </a:p>
          <a:p>
            <a:r>
              <a:rPr lang="en-IN" sz="1600" dirty="0"/>
              <a:t>     pin </a:t>
            </a:r>
            <a:r>
              <a:rPr lang="en-IN" sz="1600" dirty="0" err="1"/>
              <a:t>servo.attach</a:t>
            </a:r>
            <a:r>
              <a:rPr lang="en-IN" sz="1600" dirty="0"/>
              <a:t>(11); </a:t>
            </a:r>
          </a:p>
          <a:p>
            <a:r>
              <a:rPr lang="en-IN" sz="1600" dirty="0"/>
              <a:t>  //Set the starting point of the servo </a:t>
            </a:r>
          </a:p>
          <a:p>
            <a:r>
              <a:rPr lang="en-IN" sz="1600" dirty="0"/>
              <a:t>    </a:t>
            </a:r>
            <a:r>
              <a:rPr lang="en-IN" sz="1600" dirty="0" err="1"/>
              <a:t>servo.write</a:t>
            </a:r>
            <a:r>
              <a:rPr lang="en-IN" sz="1600" dirty="0"/>
              <a:t>(</a:t>
            </a:r>
            <a:r>
              <a:rPr lang="en-IN" sz="1600" dirty="0" err="1"/>
              <a:t>Spoint</a:t>
            </a:r>
            <a:r>
              <a:rPr lang="en-IN" sz="1600" dirty="0"/>
              <a:t>);</a:t>
            </a:r>
          </a:p>
          <a:p>
            <a:r>
              <a:rPr lang="en-IN" sz="1600" dirty="0"/>
              <a:t>    delay(1000);</a:t>
            </a:r>
          </a:p>
          <a:p>
            <a:r>
              <a:rPr lang="en-IN" sz="1600" dirty="0"/>
              <a:t> }</a:t>
            </a:r>
          </a:p>
          <a:p>
            <a:r>
              <a:rPr lang="en-IN" sz="1600" dirty="0"/>
              <a:t> void loop()</a:t>
            </a:r>
          </a:p>
          <a:p>
            <a:r>
              <a:rPr lang="en-IN" sz="1600" dirty="0"/>
              <a:t> { </a:t>
            </a:r>
          </a:p>
          <a:p>
            <a:r>
              <a:rPr lang="en-IN" sz="1600" dirty="0"/>
              <a:t>   //Get the LDR sensor value</a:t>
            </a:r>
          </a:p>
        </p:txBody>
      </p:sp>
      <p:sp>
        <p:nvSpPr>
          <p:cNvPr id="5" name="TextBox 4"/>
          <p:cNvSpPr txBox="1"/>
          <p:nvPr/>
        </p:nvSpPr>
        <p:spPr>
          <a:xfrm>
            <a:off x="1260629" y="186431"/>
            <a:ext cx="5051394" cy="369332"/>
          </a:xfrm>
          <a:prstGeom prst="rect">
            <a:avLst/>
          </a:prstGeom>
          <a:noFill/>
        </p:spPr>
        <p:txBody>
          <a:bodyPr wrap="square" rtlCol="0">
            <a:spAutoFit/>
          </a:bodyPr>
          <a:lstStyle/>
          <a:p>
            <a:r>
              <a:rPr lang="en-US" dirty="0"/>
              <a:t>CODE USED FOR ARDUINO UNO</a:t>
            </a:r>
            <a:endParaRPr lang="en-IN" dirty="0"/>
          </a:p>
        </p:txBody>
      </p:sp>
    </p:spTree>
    <p:extLst>
      <p:ext uri="{BB962C8B-B14F-4D97-AF65-F5344CB8AC3E}">
        <p14:creationId xmlns:p14="http://schemas.microsoft.com/office/powerpoint/2010/main" val="2319459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28</a:t>
            </a:fld>
            <a:endParaRPr lang="en-US" dirty="0"/>
          </a:p>
        </p:txBody>
      </p:sp>
      <p:sp>
        <p:nvSpPr>
          <p:cNvPr id="3" name="Rectangle 2"/>
          <p:cNvSpPr/>
          <p:nvPr/>
        </p:nvSpPr>
        <p:spPr>
          <a:xfrm>
            <a:off x="1281344" y="295729"/>
            <a:ext cx="6096000" cy="6247864"/>
          </a:xfrm>
          <a:prstGeom prst="rect">
            <a:avLst/>
          </a:prstGeom>
        </p:spPr>
        <p:txBody>
          <a:bodyPr>
            <a:spAutoFit/>
          </a:bodyPr>
          <a:lstStyle/>
          <a:p>
            <a:r>
              <a:rPr lang="en-IN" sz="1600" dirty="0" err="1"/>
              <a:t>int</a:t>
            </a:r>
            <a:r>
              <a:rPr lang="en-IN" sz="1600" dirty="0"/>
              <a:t> ldr1 = </a:t>
            </a:r>
            <a:r>
              <a:rPr lang="en-IN" sz="1600" dirty="0" err="1"/>
              <a:t>analogRead</a:t>
            </a:r>
            <a:r>
              <a:rPr lang="en-IN" sz="1600" dirty="0"/>
              <a:t>(LDR1); </a:t>
            </a:r>
          </a:p>
          <a:p>
            <a:r>
              <a:rPr lang="en-IN" sz="1600" dirty="0"/>
              <a:t>//Get the LDR sensor value</a:t>
            </a:r>
          </a:p>
          <a:p>
            <a:r>
              <a:rPr lang="en-IN" sz="1600" dirty="0"/>
              <a:t> </a:t>
            </a:r>
            <a:r>
              <a:rPr lang="en-IN" sz="1600" dirty="0" err="1"/>
              <a:t>int</a:t>
            </a:r>
            <a:r>
              <a:rPr lang="en-IN" sz="1600" dirty="0"/>
              <a:t> ldr2 = </a:t>
            </a:r>
            <a:r>
              <a:rPr lang="en-IN" sz="1600" dirty="0" err="1"/>
              <a:t>analogRead</a:t>
            </a:r>
            <a:r>
              <a:rPr lang="en-IN" sz="1600" dirty="0"/>
              <a:t>(LDR2); </a:t>
            </a:r>
          </a:p>
          <a:p>
            <a:r>
              <a:rPr lang="en-IN" sz="1600" dirty="0"/>
              <a:t>//Get the difference of these values</a:t>
            </a:r>
          </a:p>
          <a:p>
            <a:r>
              <a:rPr lang="en-IN" sz="1600" dirty="0"/>
              <a:t> </a:t>
            </a:r>
            <a:r>
              <a:rPr lang="en-IN" sz="1600" dirty="0" err="1"/>
              <a:t>int</a:t>
            </a:r>
            <a:r>
              <a:rPr lang="en-IN" sz="1600" dirty="0"/>
              <a:t> value1 = abs(ldr1 - ldr2); </a:t>
            </a:r>
          </a:p>
          <a:p>
            <a:r>
              <a:rPr lang="en-IN" sz="1600" dirty="0" err="1"/>
              <a:t>int</a:t>
            </a:r>
            <a:r>
              <a:rPr lang="en-IN" sz="1600" dirty="0"/>
              <a:t> value2 = abs(ldr2 - ldr1); </a:t>
            </a:r>
          </a:p>
          <a:p>
            <a:r>
              <a:rPr lang="en-IN" sz="1600" dirty="0"/>
              <a:t>//Check these values using a IF condition</a:t>
            </a:r>
          </a:p>
          <a:p>
            <a:r>
              <a:rPr lang="en-IN" sz="1600" dirty="0"/>
              <a:t> if ((value1 &lt;= error) || (value2 &lt;= error))</a:t>
            </a:r>
          </a:p>
          <a:p>
            <a:r>
              <a:rPr lang="en-IN" sz="1600" dirty="0"/>
              <a:t> {</a:t>
            </a:r>
          </a:p>
          <a:p>
            <a:r>
              <a:rPr lang="en-IN" sz="1600" dirty="0"/>
              <a:t> } </a:t>
            </a:r>
          </a:p>
          <a:p>
            <a:r>
              <a:rPr lang="en-IN" sz="1600" dirty="0"/>
              <a:t>else</a:t>
            </a:r>
          </a:p>
          <a:p>
            <a:r>
              <a:rPr lang="en-IN" sz="1600" dirty="0"/>
              <a:t> {</a:t>
            </a:r>
          </a:p>
          <a:p>
            <a:r>
              <a:rPr lang="en-IN" sz="1600" dirty="0"/>
              <a:t> if (ldr1 &gt; ldr2)</a:t>
            </a:r>
          </a:p>
          <a:p>
            <a:r>
              <a:rPr lang="en-IN" sz="1600" dirty="0"/>
              <a:t> {</a:t>
            </a:r>
          </a:p>
          <a:p>
            <a:r>
              <a:rPr lang="en-IN" sz="1600" dirty="0"/>
              <a:t> </a:t>
            </a:r>
            <a:r>
              <a:rPr lang="en-IN" sz="1600" dirty="0" err="1"/>
              <a:t>Spoint</a:t>
            </a:r>
            <a:r>
              <a:rPr lang="en-IN" sz="1600" dirty="0"/>
              <a:t> = --</a:t>
            </a:r>
            <a:r>
              <a:rPr lang="en-IN" sz="1600" dirty="0" err="1"/>
              <a:t>Spoint</a:t>
            </a:r>
            <a:r>
              <a:rPr lang="en-IN" sz="1600" dirty="0"/>
              <a:t>;</a:t>
            </a:r>
          </a:p>
          <a:p>
            <a:r>
              <a:rPr lang="en-IN" sz="1600" dirty="0"/>
              <a:t> } </a:t>
            </a:r>
          </a:p>
          <a:p>
            <a:r>
              <a:rPr lang="en-IN" sz="1600" dirty="0"/>
              <a:t>if (ldr1 &lt; ldr2) </a:t>
            </a:r>
          </a:p>
          <a:p>
            <a:r>
              <a:rPr lang="en-IN" sz="1600" dirty="0"/>
              <a:t>{ </a:t>
            </a:r>
          </a:p>
          <a:p>
            <a:r>
              <a:rPr lang="en-IN" sz="1600" dirty="0" err="1"/>
              <a:t>Spoint</a:t>
            </a:r>
            <a:r>
              <a:rPr lang="en-IN" sz="1600" dirty="0"/>
              <a:t> = ++</a:t>
            </a:r>
            <a:r>
              <a:rPr lang="en-IN" sz="1600" dirty="0" err="1"/>
              <a:t>Spoint</a:t>
            </a:r>
            <a:r>
              <a:rPr lang="en-IN" sz="1600" dirty="0"/>
              <a:t>; </a:t>
            </a:r>
          </a:p>
          <a:p>
            <a:r>
              <a:rPr lang="en-IN" sz="1600" dirty="0"/>
              <a:t>}</a:t>
            </a:r>
          </a:p>
          <a:p>
            <a:r>
              <a:rPr lang="en-IN" sz="1600" dirty="0"/>
              <a:t> }</a:t>
            </a:r>
          </a:p>
          <a:p>
            <a:r>
              <a:rPr lang="en-IN" sz="1600" dirty="0"/>
              <a:t> //Write values on the servo motor</a:t>
            </a:r>
          </a:p>
          <a:p>
            <a:r>
              <a:rPr lang="en-IN" sz="1600" dirty="0"/>
              <a:t> </a:t>
            </a:r>
            <a:r>
              <a:rPr lang="en-IN" sz="1600" dirty="0" err="1"/>
              <a:t>servo.write</a:t>
            </a:r>
            <a:r>
              <a:rPr lang="en-IN" sz="1600" dirty="0"/>
              <a:t>(</a:t>
            </a:r>
            <a:r>
              <a:rPr lang="en-IN" sz="1600" dirty="0" err="1"/>
              <a:t>Spoint</a:t>
            </a:r>
            <a:r>
              <a:rPr lang="en-IN" sz="1600" dirty="0"/>
              <a:t>); </a:t>
            </a:r>
          </a:p>
          <a:p>
            <a:r>
              <a:rPr lang="en-IN" sz="1600" dirty="0"/>
              <a:t>delay(80); </a:t>
            </a:r>
          </a:p>
          <a:p>
            <a:r>
              <a:rPr lang="en-IN" sz="1600" dirty="0"/>
              <a:t>} </a:t>
            </a:r>
          </a:p>
        </p:txBody>
      </p:sp>
    </p:spTree>
    <p:extLst>
      <p:ext uri="{BB962C8B-B14F-4D97-AF65-F5344CB8AC3E}">
        <p14:creationId xmlns:p14="http://schemas.microsoft.com/office/powerpoint/2010/main" val="1670547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72895-A713-F190-0BB8-C4C7FC74F94E}"/>
              </a:ext>
            </a:extLst>
          </p:cNvPr>
          <p:cNvSpPr>
            <a:spLocks noGrp="1"/>
          </p:cNvSpPr>
          <p:nvPr>
            <p:ph type="sldNum" sz="quarter" idx="12"/>
          </p:nvPr>
        </p:nvSpPr>
        <p:spPr/>
        <p:txBody>
          <a:bodyPr/>
          <a:lstStyle/>
          <a:p>
            <a:fld id="{D57F1E4F-1CFF-5643-939E-02111984F565}" type="slidenum">
              <a:rPr lang="en-US" smtClean="0"/>
              <a:t>29</a:t>
            </a:fld>
            <a:endParaRPr lang="en-US" dirty="0"/>
          </a:p>
        </p:txBody>
      </p:sp>
      <p:sp>
        <p:nvSpPr>
          <p:cNvPr id="3" name="TextBox 2">
            <a:extLst>
              <a:ext uri="{FF2B5EF4-FFF2-40B4-BE49-F238E27FC236}">
                <a16:creationId xmlns:a16="http://schemas.microsoft.com/office/drawing/2014/main" id="{8DAA5831-8373-EAAE-79EB-74B1A23939A3}"/>
              </a:ext>
            </a:extLst>
          </p:cNvPr>
          <p:cNvSpPr txBox="1"/>
          <p:nvPr/>
        </p:nvSpPr>
        <p:spPr>
          <a:xfrm>
            <a:off x="914400" y="679572"/>
            <a:ext cx="9306560"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SEVERAL TYPES OF SOLAR TRACKING SYSTEM</a:t>
            </a:r>
            <a:endParaRPr lang="en-IN"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3D0D777-9F40-0700-E37E-7B1F73FE92AC}"/>
              </a:ext>
            </a:extLst>
          </p:cNvPr>
          <p:cNvSpPr txBox="1"/>
          <p:nvPr/>
        </p:nvSpPr>
        <p:spPr>
          <a:xfrm>
            <a:off x="570999" y="2211496"/>
            <a:ext cx="10200640" cy="5632311"/>
          </a:xfrm>
          <a:prstGeom prst="rect">
            <a:avLst/>
          </a:prstGeom>
          <a:noFill/>
        </p:spPr>
        <p:txBody>
          <a:bodyPr wrap="square">
            <a:spAutoFit/>
          </a:bodyPr>
          <a:lstStyle/>
          <a:p>
            <a:pPr marL="342900" indent="-342900" algn="just">
              <a:buAutoNum type="arabicPeriod"/>
            </a:pPr>
            <a:r>
              <a:rPr lang="en-IN" dirty="0"/>
              <a:t>Single-Axis Tracker: Moves panels east-west to track the sun's movement.</a:t>
            </a:r>
          </a:p>
          <a:p>
            <a:pPr marL="342900" indent="-342900" algn="just">
              <a:buAutoNum type="arabicPeriod"/>
            </a:pPr>
            <a:endParaRPr lang="en-IN" dirty="0"/>
          </a:p>
          <a:p>
            <a:pPr marL="342900" indent="-342900" algn="just">
              <a:buAutoNum type="arabicPeriod"/>
            </a:pPr>
            <a:r>
              <a:rPr lang="en-IN" dirty="0"/>
              <a:t> Dual-Axis Tracker: Moves panels in two directions (east-west and north-south) to track the sun's movement.</a:t>
            </a:r>
          </a:p>
          <a:p>
            <a:pPr marL="342900" indent="-342900" algn="just">
              <a:buAutoNum type="arabicPeriod"/>
            </a:pPr>
            <a:endParaRPr lang="en-IN" dirty="0"/>
          </a:p>
          <a:p>
            <a:pPr marL="342900" indent="-342900" algn="just">
              <a:buAutoNum type="arabicPeriod"/>
            </a:pPr>
            <a:r>
              <a:rPr lang="en-IN" dirty="0"/>
              <a:t> Azimuth-Altitude Tracker: Moves panels in two directions (azimuth and altitude) to track the sun's movement.</a:t>
            </a:r>
          </a:p>
          <a:p>
            <a:pPr marL="342900" indent="-342900" algn="just">
              <a:buAutoNum type="arabicPeriod"/>
            </a:pPr>
            <a:endParaRPr lang="en-IN" dirty="0"/>
          </a:p>
          <a:p>
            <a:pPr marL="342900" indent="-342900" algn="just">
              <a:buAutoNum type="arabicPeriod"/>
            </a:pPr>
            <a:r>
              <a:rPr lang="en-IN" dirty="0"/>
              <a:t> Polar Tracker: Moves panels in a polar motion to track the sun's movement.</a:t>
            </a:r>
          </a:p>
          <a:p>
            <a:pPr marL="342900" indent="-342900" algn="just">
              <a:buAutoNum type="arabicPeriod"/>
            </a:pPr>
            <a:endParaRPr lang="en-IN" dirty="0"/>
          </a:p>
          <a:p>
            <a:pPr marL="342900" indent="-342900" algn="just">
              <a:buAutoNum type="arabicPeriod"/>
            </a:pPr>
            <a:r>
              <a:rPr lang="en-IN" dirty="0"/>
              <a:t> Seasonal Tracker: Adjusts panel angle seasonally to optimize energy production.</a:t>
            </a:r>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a:p>
            <a:pPr marL="342900" indent="-342900" algn="just">
              <a:buAutoNum type="arabicPeriod"/>
            </a:pPr>
            <a:endParaRPr lang="en-IN" dirty="0"/>
          </a:p>
        </p:txBody>
      </p:sp>
    </p:spTree>
    <p:extLst>
      <p:ext uri="{BB962C8B-B14F-4D97-AF65-F5344CB8AC3E}">
        <p14:creationId xmlns:p14="http://schemas.microsoft.com/office/powerpoint/2010/main" val="162435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70C3CF-7C38-5B03-BDCB-B2551CE5FE4E}"/>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TextBox 3">
            <a:extLst>
              <a:ext uri="{FF2B5EF4-FFF2-40B4-BE49-F238E27FC236}">
                <a16:creationId xmlns:a16="http://schemas.microsoft.com/office/drawing/2014/main" id="{B2590628-8364-99F3-8E32-E9DB97BE6E17}"/>
              </a:ext>
            </a:extLst>
          </p:cNvPr>
          <p:cNvSpPr txBox="1"/>
          <p:nvPr/>
        </p:nvSpPr>
        <p:spPr>
          <a:xfrm>
            <a:off x="786581" y="1338143"/>
            <a:ext cx="9763432" cy="2585323"/>
          </a:xfrm>
          <a:prstGeom prst="rect">
            <a:avLst/>
          </a:prstGeom>
          <a:noFill/>
        </p:spPr>
        <p:txBody>
          <a:bodyPr wrap="square">
            <a:spAutoFit/>
          </a:bodyPr>
          <a:lstStyle/>
          <a:p>
            <a:pPr algn="just"/>
            <a:r>
              <a:rPr lang="en-IN" dirty="0"/>
              <a:t>A vital component in the global transition to a sustainable future, has become a clean, abundant, and accessible source of power. However, traditional solar panels, fixed in a single position, often fall short in harnessing the full capacity of solar energy. This limitation has led to the development of Solar Power Tracking Systems, which adjust the angle and orientation of solar panels to track the sun's movement throughout the day, maximizing energy production and efficiency. By optimizing energy output, reducing carbon footprint, increasing return on investment, and improving system efficiency, Solar Power Tracking Systems have become a crucial technology in the solar energy sector.</a:t>
            </a:r>
          </a:p>
        </p:txBody>
      </p:sp>
      <p:sp>
        <p:nvSpPr>
          <p:cNvPr id="6" name="TextBox 5">
            <a:extLst>
              <a:ext uri="{FF2B5EF4-FFF2-40B4-BE49-F238E27FC236}">
                <a16:creationId xmlns:a16="http://schemas.microsoft.com/office/drawing/2014/main" id="{B5FFD8A5-E7C8-1641-E512-8834DF7568AF}"/>
              </a:ext>
            </a:extLst>
          </p:cNvPr>
          <p:cNvSpPr txBox="1"/>
          <p:nvPr/>
        </p:nvSpPr>
        <p:spPr>
          <a:xfrm>
            <a:off x="786581" y="4198193"/>
            <a:ext cx="9842090" cy="2031325"/>
          </a:xfrm>
          <a:prstGeom prst="rect">
            <a:avLst/>
          </a:prstGeom>
          <a:noFill/>
        </p:spPr>
        <p:txBody>
          <a:bodyPr wrap="square">
            <a:spAutoFit/>
          </a:bodyPr>
          <a:lstStyle/>
          <a:p>
            <a:r>
              <a:rPr lang="en-IN" dirty="0"/>
              <a:t>A solar tracking system is a technological solution designed to optimize energy production from solar panels by tracking the movement of the sun and adjusting the panel's angle accordingly. This innovative system enables solar panels to capture the maximum amount of solar energy available, increasing energy output and reducing energy </a:t>
            </a:r>
            <a:r>
              <a:rPr lang="en-IN" dirty="0" err="1"/>
              <a:t>waste.By</a:t>
            </a:r>
            <a:r>
              <a:rPr lang="en-IN" dirty="0"/>
              <a:t> harnessing the power of the sun more efficiently, solar tracking systems have become a vital component in the transition to renewable energy sources, supporting a sustainable future for our planet</a:t>
            </a:r>
          </a:p>
        </p:txBody>
      </p:sp>
    </p:spTree>
    <p:extLst>
      <p:ext uri="{BB962C8B-B14F-4D97-AF65-F5344CB8AC3E}">
        <p14:creationId xmlns:p14="http://schemas.microsoft.com/office/powerpoint/2010/main" val="270908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6A994-CE70-CF9D-8FDF-203A99B682E1}"/>
              </a:ext>
            </a:extLst>
          </p:cNvPr>
          <p:cNvSpPr>
            <a:spLocks noGrp="1"/>
          </p:cNvSpPr>
          <p:nvPr>
            <p:ph type="sldNum" sz="quarter" idx="12"/>
          </p:nvPr>
        </p:nvSpPr>
        <p:spPr/>
        <p:txBody>
          <a:bodyPr/>
          <a:lstStyle/>
          <a:p>
            <a:fld id="{D57F1E4F-1CFF-5643-939E-02111984F565}" type="slidenum">
              <a:rPr lang="en-US" smtClean="0"/>
              <a:t>30</a:t>
            </a:fld>
            <a:endParaRPr lang="en-US" dirty="0"/>
          </a:p>
        </p:txBody>
      </p:sp>
      <p:sp>
        <p:nvSpPr>
          <p:cNvPr id="4" name="TextBox 3">
            <a:extLst>
              <a:ext uri="{FF2B5EF4-FFF2-40B4-BE49-F238E27FC236}">
                <a16:creationId xmlns:a16="http://schemas.microsoft.com/office/drawing/2014/main" id="{CBD753BB-616B-0F22-E9EF-8393C8DE2146}"/>
              </a:ext>
            </a:extLst>
          </p:cNvPr>
          <p:cNvSpPr txBox="1"/>
          <p:nvPr/>
        </p:nvSpPr>
        <p:spPr>
          <a:xfrm>
            <a:off x="1076960" y="1582340"/>
            <a:ext cx="9469120" cy="3721180"/>
          </a:xfrm>
          <a:prstGeom prst="rect">
            <a:avLst/>
          </a:prstGeom>
          <a:noFill/>
        </p:spPr>
        <p:txBody>
          <a:bodyPr wrap="square">
            <a:spAutoFit/>
          </a:bodyPr>
          <a:lstStyle/>
          <a:p>
            <a:pPr algn="just"/>
            <a:r>
              <a:rPr lang="en-IN" dirty="0"/>
              <a:t>6. Active Tracker: Uses motors and gears to move panels and track the sun.</a:t>
            </a:r>
          </a:p>
          <a:p>
            <a:pPr algn="just"/>
            <a:endParaRPr lang="en-IN" dirty="0"/>
          </a:p>
          <a:p>
            <a:pPr algn="just"/>
            <a:r>
              <a:rPr lang="en-IN" dirty="0"/>
              <a:t>7. Passive Tracker: Uses thermal expansion and contraction to move panels and   </a:t>
            </a:r>
          </a:p>
          <a:p>
            <a:pPr algn="just"/>
            <a:r>
              <a:rPr lang="en-IN" dirty="0"/>
              <a:t>     track the sun.</a:t>
            </a:r>
          </a:p>
          <a:p>
            <a:pPr algn="just"/>
            <a:endParaRPr lang="en-IN" dirty="0"/>
          </a:p>
          <a:p>
            <a:pPr marL="342900" indent="-342900" algn="just">
              <a:buAutoNum type="arabicPeriod" startAt="8"/>
            </a:pPr>
            <a:r>
              <a:rPr lang="en-IN" dirty="0"/>
              <a:t>Chronological Tracker: Moves panels at fixed intervals to track the sun's movement.</a:t>
            </a:r>
          </a:p>
          <a:p>
            <a:pPr marL="342900" indent="-342900" algn="just">
              <a:buAutoNum type="arabicPeriod" startAt="8"/>
            </a:pPr>
            <a:endParaRPr lang="en-IN" dirty="0"/>
          </a:p>
          <a:p>
            <a:pPr marL="342900" indent="-342900" algn="just">
              <a:buAutoNum type="arabicPeriod" startAt="8"/>
            </a:pPr>
            <a:r>
              <a:rPr lang="en-IN" dirty="0"/>
              <a:t> Smart Tracker: Uses sensors, algorithms, and IoT technology to optimize energy production.</a:t>
            </a:r>
          </a:p>
          <a:p>
            <a:pPr algn="just"/>
            <a:endParaRPr lang="en-IN" dirty="0"/>
          </a:p>
          <a:p>
            <a:pPr algn="just"/>
            <a:r>
              <a:rPr lang="en-IN" dirty="0"/>
              <a:t>10. Hybrid Tracker: Combines different tracking technologies to optimize energy</a:t>
            </a:r>
          </a:p>
          <a:p>
            <a:pPr algn="just"/>
            <a:r>
              <a:rPr lang="en-IN" dirty="0"/>
              <a:t>      production.</a:t>
            </a:r>
          </a:p>
        </p:txBody>
      </p:sp>
    </p:spTree>
    <p:extLst>
      <p:ext uri="{BB962C8B-B14F-4D97-AF65-F5344CB8AC3E}">
        <p14:creationId xmlns:p14="http://schemas.microsoft.com/office/powerpoint/2010/main" val="2098389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9227E-80D8-9BE2-35C1-C8291E17AF00}"/>
              </a:ext>
            </a:extLst>
          </p:cNvPr>
          <p:cNvSpPr>
            <a:spLocks noGrp="1"/>
          </p:cNvSpPr>
          <p:nvPr>
            <p:ph type="sldNum" sz="quarter" idx="12"/>
          </p:nvPr>
        </p:nvSpPr>
        <p:spPr/>
        <p:txBody>
          <a:bodyPr/>
          <a:lstStyle/>
          <a:p>
            <a:fld id="{D57F1E4F-1CFF-5643-939E-02111984F565}" type="slidenum">
              <a:rPr lang="en-US" smtClean="0"/>
              <a:t>31</a:t>
            </a:fld>
            <a:endParaRPr lang="en-US" dirty="0"/>
          </a:p>
        </p:txBody>
      </p:sp>
      <p:sp>
        <p:nvSpPr>
          <p:cNvPr id="3" name="TextBox 2">
            <a:extLst>
              <a:ext uri="{FF2B5EF4-FFF2-40B4-BE49-F238E27FC236}">
                <a16:creationId xmlns:a16="http://schemas.microsoft.com/office/drawing/2014/main" id="{5B24C215-24BC-4611-B3A2-699B2767A3BD}"/>
              </a:ext>
            </a:extLst>
          </p:cNvPr>
          <p:cNvSpPr txBox="1"/>
          <p:nvPr/>
        </p:nvSpPr>
        <p:spPr>
          <a:xfrm>
            <a:off x="2357120" y="1587618"/>
            <a:ext cx="7477760" cy="445410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400" dirty="0"/>
              <a:t>Increased Energy Production:</a:t>
            </a:r>
          </a:p>
          <a:p>
            <a:pPr marL="285750" indent="-285750">
              <a:lnSpc>
                <a:spcPct val="150000"/>
              </a:lnSpc>
              <a:buFont typeface="Wingdings" panose="05000000000000000000" pitchFamily="2" charset="2"/>
              <a:buChar char="v"/>
            </a:pPr>
            <a:r>
              <a:rPr lang="en-US" sz="2400" dirty="0"/>
              <a:t> Improved Efficiency</a:t>
            </a:r>
          </a:p>
          <a:p>
            <a:pPr marL="285750" indent="-285750">
              <a:lnSpc>
                <a:spcPct val="150000"/>
              </a:lnSpc>
              <a:buFont typeface="Wingdings" panose="05000000000000000000" pitchFamily="2" charset="2"/>
              <a:buChar char="v"/>
            </a:pPr>
            <a:r>
              <a:rPr lang="en-US" sz="2400" dirty="0"/>
              <a:t> Enhanced Performance</a:t>
            </a:r>
          </a:p>
          <a:p>
            <a:pPr marL="285750" indent="-285750">
              <a:lnSpc>
                <a:spcPct val="150000"/>
              </a:lnSpc>
              <a:buFont typeface="Wingdings" panose="05000000000000000000" pitchFamily="2" charset="2"/>
              <a:buChar char="v"/>
            </a:pPr>
            <a:r>
              <a:rPr lang="en-US" sz="2400" dirty="0"/>
              <a:t> Reduced Energy Losses</a:t>
            </a:r>
          </a:p>
          <a:p>
            <a:pPr marL="285750" indent="-285750">
              <a:lnSpc>
                <a:spcPct val="150000"/>
              </a:lnSpc>
              <a:buFont typeface="Wingdings" panose="05000000000000000000" pitchFamily="2" charset="2"/>
              <a:buChar char="v"/>
            </a:pPr>
            <a:r>
              <a:rPr lang="en-US" sz="2400" dirty="0"/>
              <a:t> Extended Panel Life</a:t>
            </a:r>
          </a:p>
          <a:p>
            <a:pPr marL="285750" indent="-285750">
              <a:lnSpc>
                <a:spcPct val="150000"/>
              </a:lnSpc>
              <a:buFont typeface="Wingdings" panose="05000000000000000000" pitchFamily="2" charset="2"/>
              <a:buChar char="v"/>
            </a:pPr>
            <a:r>
              <a:rPr lang="en-US" sz="2400" dirty="0"/>
              <a:t> Real-Time Monitoring</a:t>
            </a:r>
          </a:p>
          <a:p>
            <a:pPr marL="285750" indent="-285750">
              <a:lnSpc>
                <a:spcPct val="150000"/>
              </a:lnSpc>
              <a:buFont typeface="Wingdings" panose="05000000000000000000" pitchFamily="2" charset="2"/>
              <a:buChar char="v"/>
            </a:pPr>
            <a:r>
              <a:rPr lang="en-US" sz="2400" dirty="0"/>
              <a:t> Automated Operation</a:t>
            </a:r>
          </a:p>
          <a:p>
            <a:pPr marL="285750" indent="-285750">
              <a:lnSpc>
                <a:spcPct val="150000"/>
              </a:lnSpc>
              <a:buFont typeface="Wingdings" panose="05000000000000000000" pitchFamily="2" charset="2"/>
              <a:buChar char="v"/>
            </a:pPr>
            <a:r>
              <a:rPr lang="en-US" sz="2400" dirty="0"/>
              <a:t> Flexibility</a:t>
            </a:r>
          </a:p>
        </p:txBody>
      </p:sp>
      <p:sp>
        <p:nvSpPr>
          <p:cNvPr id="4" name="TextBox 3">
            <a:extLst>
              <a:ext uri="{FF2B5EF4-FFF2-40B4-BE49-F238E27FC236}">
                <a16:creationId xmlns:a16="http://schemas.microsoft.com/office/drawing/2014/main" id="{4B88991E-6291-8018-2523-63C1E7E09B8B}"/>
              </a:ext>
            </a:extLst>
          </p:cNvPr>
          <p:cNvSpPr txBox="1"/>
          <p:nvPr/>
        </p:nvSpPr>
        <p:spPr>
          <a:xfrm>
            <a:off x="2874780" y="578163"/>
            <a:ext cx="5140960"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ADVANTAGES</a:t>
            </a:r>
            <a:endParaRPr lang="en-IN"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1323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2C8760-4B36-F2E4-B996-D46A23395F12}"/>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4" name="TextBox 3">
            <a:extLst>
              <a:ext uri="{FF2B5EF4-FFF2-40B4-BE49-F238E27FC236}">
                <a16:creationId xmlns:a16="http://schemas.microsoft.com/office/drawing/2014/main" id="{18005BA0-29F2-7E02-2F68-1A438019FC7F}"/>
              </a:ext>
            </a:extLst>
          </p:cNvPr>
          <p:cNvSpPr txBox="1"/>
          <p:nvPr/>
        </p:nvSpPr>
        <p:spPr>
          <a:xfrm>
            <a:off x="2285707" y="2307122"/>
            <a:ext cx="10149841" cy="3346109"/>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400" dirty="0"/>
              <a:t> Environmental Benefits</a:t>
            </a:r>
          </a:p>
          <a:p>
            <a:pPr marL="342900" indent="-342900">
              <a:lnSpc>
                <a:spcPct val="150000"/>
              </a:lnSpc>
              <a:buFont typeface="Wingdings" panose="05000000000000000000" pitchFamily="2" charset="2"/>
              <a:buChar char="v"/>
            </a:pPr>
            <a:r>
              <a:rPr lang="en-US" sz="2400" dirty="0"/>
              <a:t> Government Incentives.</a:t>
            </a:r>
          </a:p>
          <a:p>
            <a:pPr marL="342900" indent="-342900">
              <a:lnSpc>
                <a:spcPct val="150000"/>
              </a:lnSpc>
              <a:buFont typeface="Wingdings" panose="05000000000000000000" pitchFamily="2" charset="2"/>
              <a:buChar char="v"/>
            </a:pPr>
            <a:r>
              <a:rPr lang="en-US" sz="2400" dirty="0"/>
              <a:t> Increased Property Value</a:t>
            </a:r>
          </a:p>
          <a:p>
            <a:pPr marL="342900" indent="-342900">
              <a:lnSpc>
                <a:spcPct val="150000"/>
              </a:lnSpc>
              <a:buFont typeface="Wingdings" panose="05000000000000000000" pitchFamily="2" charset="2"/>
              <a:buChar char="v"/>
            </a:pPr>
            <a:r>
              <a:rPr lang="en-US" sz="2400" dirty="0"/>
              <a:t> Reduced Maintenance</a:t>
            </a:r>
          </a:p>
          <a:p>
            <a:pPr marL="342900" indent="-342900">
              <a:lnSpc>
                <a:spcPct val="150000"/>
              </a:lnSpc>
              <a:buFont typeface="Wingdings" panose="05000000000000000000" pitchFamily="2" charset="2"/>
              <a:buChar char="v"/>
            </a:pPr>
            <a:r>
              <a:rPr lang="en-US" sz="2400" dirty="0"/>
              <a:t> Improved Safety</a:t>
            </a:r>
          </a:p>
          <a:p>
            <a:pPr marL="342900" indent="-342900">
              <a:lnSpc>
                <a:spcPct val="150000"/>
              </a:lnSpc>
              <a:buFont typeface="Wingdings" panose="05000000000000000000" pitchFamily="2" charset="2"/>
              <a:buChar char="v"/>
            </a:pPr>
            <a:r>
              <a:rPr lang="en-US" sz="2400" dirty="0"/>
              <a:t> Compliance with Regulations</a:t>
            </a:r>
            <a:endParaRPr lang="en-IN" sz="2400" dirty="0"/>
          </a:p>
        </p:txBody>
      </p:sp>
      <p:sp>
        <p:nvSpPr>
          <p:cNvPr id="6" name="TextBox 5">
            <a:extLst>
              <a:ext uri="{FF2B5EF4-FFF2-40B4-BE49-F238E27FC236}">
                <a16:creationId xmlns:a16="http://schemas.microsoft.com/office/drawing/2014/main" id="{A0C97AA1-021F-96A9-54F4-A7794934D377}"/>
              </a:ext>
            </a:extLst>
          </p:cNvPr>
          <p:cNvSpPr txBox="1"/>
          <p:nvPr/>
        </p:nvSpPr>
        <p:spPr>
          <a:xfrm>
            <a:off x="2285707" y="1845457"/>
            <a:ext cx="8646160" cy="461665"/>
          </a:xfrm>
          <a:prstGeom prst="rect">
            <a:avLst/>
          </a:prstGeom>
          <a:noFill/>
        </p:spPr>
        <p:txBody>
          <a:bodyPr wrap="square">
            <a:spAutoFit/>
          </a:bodyPr>
          <a:lstStyle/>
          <a:p>
            <a:pPr marL="342900" indent="-342900">
              <a:buFont typeface="Wingdings" panose="05000000000000000000" pitchFamily="2" charset="2"/>
              <a:buChar char="v"/>
            </a:pPr>
            <a:r>
              <a:rPr lang="en-IN" sz="2400" dirty="0"/>
              <a:t>Scalability</a:t>
            </a:r>
            <a:endParaRPr lang="en-IN" dirty="0"/>
          </a:p>
        </p:txBody>
      </p:sp>
    </p:spTree>
    <p:extLst>
      <p:ext uri="{BB962C8B-B14F-4D97-AF65-F5344CB8AC3E}">
        <p14:creationId xmlns:p14="http://schemas.microsoft.com/office/powerpoint/2010/main" val="1130397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F0A1F-57DC-B3BB-9E70-15A6702CCACE}"/>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3" name="TextBox 2">
            <a:extLst>
              <a:ext uri="{FF2B5EF4-FFF2-40B4-BE49-F238E27FC236}">
                <a16:creationId xmlns:a16="http://schemas.microsoft.com/office/drawing/2014/main" id="{E82D4466-E0BC-46A7-7699-34E4A508A1A0}"/>
              </a:ext>
            </a:extLst>
          </p:cNvPr>
          <p:cNvSpPr txBox="1"/>
          <p:nvPr/>
        </p:nvSpPr>
        <p:spPr>
          <a:xfrm>
            <a:off x="2023672" y="540595"/>
            <a:ext cx="6385810" cy="707886"/>
          </a:xfrm>
          <a:prstGeom prst="rect">
            <a:avLst/>
          </a:prstGeom>
          <a:noFill/>
        </p:spPr>
        <p:txBody>
          <a:bodyPr wrap="square" rtlCol="0">
            <a:spAutoFit/>
          </a:bodyPr>
          <a:lstStyle/>
          <a:p>
            <a:r>
              <a:rPr lang="en-US" sz="4000" b="1" dirty="0"/>
              <a:t>DISADVANTAGES</a:t>
            </a:r>
            <a:endParaRPr lang="en-GB" sz="4000" b="1" dirty="0"/>
          </a:p>
        </p:txBody>
      </p:sp>
      <p:sp>
        <p:nvSpPr>
          <p:cNvPr id="5" name="TextBox 4">
            <a:extLst>
              <a:ext uri="{FF2B5EF4-FFF2-40B4-BE49-F238E27FC236}">
                <a16:creationId xmlns:a16="http://schemas.microsoft.com/office/drawing/2014/main" id="{90D79224-35A7-BB43-8021-6A047490B182}"/>
              </a:ext>
            </a:extLst>
          </p:cNvPr>
          <p:cNvSpPr txBox="1"/>
          <p:nvPr/>
        </p:nvSpPr>
        <p:spPr>
          <a:xfrm>
            <a:off x="2635188" y="1710634"/>
            <a:ext cx="10189564" cy="4454104"/>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GB" sz="2400" dirty="0"/>
              <a:t>High Upfront Costs </a:t>
            </a:r>
          </a:p>
          <a:p>
            <a:pPr marL="342900" indent="-342900">
              <a:lnSpc>
                <a:spcPct val="150000"/>
              </a:lnSpc>
              <a:buFont typeface="Wingdings" panose="05000000000000000000" pitchFamily="2" charset="2"/>
              <a:buChar char="v"/>
            </a:pPr>
            <a:r>
              <a:rPr lang="en-GB" sz="2400" dirty="0"/>
              <a:t> Complexity</a:t>
            </a:r>
          </a:p>
          <a:p>
            <a:pPr marL="342900" indent="-342900">
              <a:lnSpc>
                <a:spcPct val="150000"/>
              </a:lnSpc>
              <a:buFont typeface="Wingdings" panose="05000000000000000000" pitchFamily="2" charset="2"/>
              <a:buChar char="v"/>
            </a:pPr>
            <a:r>
              <a:rPr lang="en-GB" sz="2400" dirty="0"/>
              <a:t> Maintenance Requirements</a:t>
            </a:r>
          </a:p>
          <a:p>
            <a:pPr marL="342900" indent="-342900">
              <a:lnSpc>
                <a:spcPct val="150000"/>
              </a:lnSpc>
              <a:buFont typeface="Wingdings" panose="05000000000000000000" pitchFamily="2" charset="2"/>
              <a:buChar char="v"/>
            </a:pPr>
            <a:r>
              <a:rPr lang="en-GB" sz="2400" dirty="0"/>
              <a:t> Limited Compatibility</a:t>
            </a:r>
          </a:p>
          <a:p>
            <a:pPr marL="342900" indent="-342900">
              <a:lnSpc>
                <a:spcPct val="150000"/>
              </a:lnSpc>
              <a:buFont typeface="Wingdings" panose="05000000000000000000" pitchFamily="2" charset="2"/>
              <a:buChar char="v"/>
            </a:pPr>
            <a:r>
              <a:rPr lang="en-GB" sz="2400" dirty="0"/>
              <a:t> Space Requirements</a:t>
            </a:r>
          </a:p>
          <a:p>
            <a:pPr marL="342900" indent="-342900">
              <a:lnSpc>
                <a:spcPct val="150000"/>
              </a:lnSpc>
              <a:buFont typeface="Wingdings" panose="05000000000000000000" pitchFamily="2" charset="2"/>
              <a:buChar char="v"/>
            </a:pPr>
            <a:r>
              <a:rPr lang="en-GB" sz="2400" dirty="0"/>
              <a:t> Wind and Weather Survival</a:t>
            </a:r>
          </a:p>
          <a:p>
            <a:pPr marL="342900" indent="-342900">
              <a:lnSpc>
                <a:spcPct val="150000"/>
              </a:lnSpc>
              <a:buFont typeface="Wingdings" panose="05000000000000000000" pitchFamily="2" charset="2"/>
              <a:buChar char="v"/>
            </a:pPr>
            <a:r>
              <a:rPr lang="en-GB" sz="2400" dirty="0"/>
              <a:t> Short Life Span</a:t>
            </a:r>
          </a:p>
          <a:p>
            <a:pPr marL="342900" indent="-342900">
              <a:lnSpc>
                <a:spcPct val="150000"/>
              </a:lnSpc>
              <a:buFont typeface="Wingdings" panose="05000000000000000000" pitchFamily="2" charset="2"/>
              <a:buChar char="v"/>
            </a:pPr>
            <a:r>
              <a:rPr lang="en-GB" sz="2400" dirty="0"/>
              <a:t> Interference with Wildlife</a:t>
            </a:r>
          </a:p>
        </p:txBody>
      </p:sp>
    </p:spTree>
    <p:extLst>
      <p:ext uri="{BB962C8B-B14F-4D97-AF65-F5344CB8AC3E}">
        <p14:creationId xmlns:p14="http://schemas.microsoft.com/office/powerpoint/2010/main" val="290729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FF766C-12B7-A50E-0BD2-AA230960F1E9}"/>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4" name="TextBox 3">
            <a:extLst>
              <a:ext uri="{FF2B5EF4-FFF2-40B4-BE49-F238E27FC236}">
                <a16:creationId xmlns:a16="http://schemas.microsoft.com/office/drawing/2014/main" id="{1C956D03-453B-7E64-D106-9A58946AE740}"/>
              </a:ext>
            </a:extLst>
          </p:cNvPr>
          <p:cNvSpPr txBox="1"/>
          <p:nvPr/>
        </p:nvSpPr>
        <p:spPr>
          <a:xfrm>
            <a:off x="1975622" y="679572"/>
            <a:ext cx="9724869" cy="500810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GB" sz="2400" dirty="0"/>
              <a:t> High Energy Consumption</a:t>
            </a:r>
          </a:p>
          <a:p>
            <a:pPr marL="342900" indent="-342900">
              <a:lnSpc>
                <a:spcPct val="150000"/>
              </a:lnSpc>
              <a:buFont typeface="Wingdings" panose="05000000000000000000" pitchFamily="2" charset="2"/>
              <a:buChar char="v"/>
            </a:pPr>
            <a:r>
              <a:rPr lang="en-GB" sz="2400" dirty="0"/>
              <a:t> Limited Angles.</a:t>
            </a:r>
          </a:p>
          <a:p>
            <a:pPr marL="342900" indent="-342900">
              <a:lnSpc>
                <a:spcPct val="150000"/>
              </a:lnSpc>
              <a:buFont typeface="Wingdings" panose="05000000000000000000" pitchFamily="2" charset="2"/>
              <a:buChar char="v"/>
            </a:pPr>
            <a:r>
              <a:rPr lang="en-GB" sz="2400" dirty="0"/>
              <a:t> Sensor Inaccuracy</a:t>
            </a:r>
          </a:p>
          <a:p>
            <a:pPr marL="342900" indent="-342900">
              <a:lnSpc>
                <a:spcPct val="150000"/>
              </a:lnSpc>
              <a:buFont typeface="Wingdings" panose="05000000000000000000" pitchFamily="2" charset="2"/>
              <a:buChar char="v"/>
            </a:pPr>
            <a:r>
              <a:rPr lang="en-GB" sz="2400" dirty="0"/>
              <a:t> Motor Failure</a:t>
            </a:r>
          </a:p>
          <a:p>
            <a:pPr marL="342900" indent="-342900">
              <a:lnSpc>
                <a:spcPct val="150000"/>
              </a:lnSpc>
              <a:buFont typeface="Wingdings" panose="05000000000000000000" pitchFamily="2" charset="2"/>
              <a:buChar char="v"/>
            </a:pPr>
            <a:r>
              <a:rPr lang="en-GB" sz="2400" dirty="0"/>
              <a:t> Electronic Component Failure</a:t>
            </a:r>
          </a:p>
          <a:p>
            <a:pPr marL="342900" indent="-342900">
              <a:lnSpc>
                <a:spcPct val="150000"/>
              </a:lnSpc>
              <a:buFont typeface="Wingdings" panose="05000000000000000000" pitchFamily="2" charset="2"/>
              <a:buChar char="v"/>
            </a:pPr>
            <a:r>
              <a:rPr lang="en-GB" sz="2400" dirty="0"/>
              <a:t> Software Glitches</a:t>
            </a:r>
          </a:p>
          <a:p>
            <a:pPr marL="342900" indent="-342900">
              <a:lnSpc>
                <a:spcPct val="150000"/>
              </a:lnSpc>
              <a:buFont typeface="Wingdings" panose="05000000000000000000" pitchFamily="2" charset="2"/>
              <a:buChar char="v"/>
            </a:pPr>
            <a:r>
              <a:rPr lang="en-GB" sz="2400" dirty="0"/>
              <a:t> Installation Challenges</a:t>
            </a:r>
          </a:p>
          <a:p>
            <a:pPr>
              <a:lnSpc>
                <a:spcPct val="150000"/>
              </a:lnSpc>
            </a:pPr>
            <a:r>
              <a:rPr lang="en-GB" sz="2400" dirty="0"/>
              <a:t>It's important to consider these disadvantages when deciding whether a solar tracking system is right for your needs</a:t>
            </a:r>
          </a:p>
        </p:txBody>
      </p:sp>
    </p:spTree>
    <p:extLst>
      <p:ext uri="{BB962C8B-B14F-4D97-AF65-F5344CB8AC3E}">
        <p14:creationId xmlns:p14="http://schemas.microsoft.com/office/powerpoint/2010/main" val="364572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964FB-6BE5-2F63-E1BB-0B664650287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6" name="Picture 5">
            <a:extLst>
              <a:ext uri="{FF2B5EF4-FFF2-40B4-BE49-F238E27FC236}">
                <a16:creationId xmlns:a16="http://schemas.microsoft.com/office/drawing/2014/main" id="{FE0555C3-0BE6-EE1D-63F1-512C631EFBE0}"/>
              </a:ext>
            </a:extLst>
          </p:cNvPr>
          <p:cNvPicPr>
            <a:picLocks noChangeAspect="1"/>
          </p:cNvPicPr>
          <p:nvPr/>
        </p:nvPicPr>
        <p:blipFill rotWithShape="1">
          <a:blip r:embed="rId2">
            <a:biLevel thresh="75000"/>
          </a:blip>
          <a:srcRect l="1425" t="1646" r="1927" b="2246"/>
          <a:stretch/>
        </p:blipFill>
        <p:spPr>
          <a:xfrm>
            <a:off x="462114" y="513083"/>
            <a:ext cx="5535563" cy="4389666"/>
          </a:xfrm>
          <a:prstGeom prst="rect">
            <a:avLst/>
          </a:prstGeom>
        </p:spPr>
      </p:pic>
      <p:sp>
        <p:nvSpPr>
          <p:cNvPr id="9" name="TextBox 8">
            <a:extLst>
              <a:ext uri="{FF2B5EF4-FFF2-40B4-BE49-F238E27FC236}">
                <a16:creationId xmlns:a16="http://schemas.microsoft.com/office/drawing/2014/main" id="{5140A8D7-41DE-9F72-6ADF-63FBB135FC26}"/>
              </a:ext>
            </a:extLst>
          </p:cNvPr>
          <p:cNvSpPr txBox="1"/>
          <p:nvPr/>
        </p:nvSpPr>
        <p:spPr>
          <a:xfrm>
            <a:off x="6744928" y="1624128"/>
            <a:ext cx="5358581" cy="4247317"/>
          </a:xfrm>
          <a:prstGeom prst="rect">
            <a:avLst/>
          </a:prstGeom>
          <a:noFill/>
        </p:spPr>
        <p:txBody>
          <a:bodyPr wrap="square">
            <a:spAutoFit/>
          </a:bodyPr>
          <a:lstStyle/>
          <a:p>
            <a:r>
              <a:rPr lang="en-IN" dirty="0"/>
              <a:t>solar tracking system tracks the position of the sun and maintains the solar photovoltaic modules at an angle that produces the best power output. Several solar tracking principles and techniques have been proposed to track the sun efficiently. The idea behind designing a solar tracking system is to fix solar photovoltaic modules in a position that can track the motion of the sun across the sky to capture the maximum amount of sunlight. Tracker system should be placed in a position that can receive the best angle of incidence to maximize the electrical energy output. Designing such device to produce electrical energy is interesting and important.</a:t>
            </a:r>
          </a:p>
        </p:txBody>
      </p:sp>
    </p:spTree>
    <p:extLst>
      <p:ext uri="{BB962C8B-B14F-4D97-AF65-F5344CB8AC3E}">
        <p14:creationId xmlns:p14="http://schemas.microsoft.com/office/powerpoint/2010/main" val="72985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8B13AD-4F9D-902E-9AD9-E83FF108F021}"/>
              </a:ext>
            </a:extLst>
          </p:cNvPr>
          <p:cNvSpPr>
            <a:spLocks noGrp="1"/>
          </p:cNvSpPr>
          <p:nvPr>
            <p:ph type="sldNum" sz="quarter" idx="12"/>
          </p:nvPr>
        </p:nvSpPr>
        <p:spPr/>
        <p:txBody>
          <a:bodyPr/>
          <a:lstStyle/>
          <a:p>
            <a:fld id="{D57F1E4F-1CFF-5643-939E-02111984F565}" type="slidenum">
              <a:rPr lang="en-US" smtClean="0"/>
              <a:t>5</a:t>
            </a:fld>
            <a:endParaRPr lang="en-US" dirty="0"/>
          </a:p>
        </p:txBody>
      </p:sp>
      <p:sp>
        <p:nvSpPr>
          <p:cNvPr id="4" name="TextBox 3">
            <a:extLst>
              <a:ext uri="{FF2B5EF4-FFF2-40B4-BE49-F238E27FC236}">
                <a16:creationId xmlns:a16="http://schemas.microsoft.com/office/drawing/2014/main" id="{B8C1E1B0-35D5-58CF-4702-C9D6722F977E}"/>
              </a:ext>
            </a:extLst>
          </p:cNvPr>
          <p:cNvSpPr txBox="1"/>
          <p:nvPr/>
        </p:nvSpPr>
        <p:spPr>
          <a:xfrm>
            <a:off x="1001261" y="1063416"/>
            <a:ext cx="7905135" cy="3139321"/>
          </a:xfrm>
          <a:prstGeom prst="rect">
            <a:avLst/>
          </a:prstGeom>
          <a:noFill/>
        </p:spPr>
        <p:txBody>
          <a:bodyPr wrap="square">
            <a:spAutoFit/>
          </a:bodyPr>
          <a:lstStyle/>
          <a:p>
            <a:r>
              <a:rPr lang="en-IN" dirty="0"/>
              <a:t>A solar tracker is any device that tracks the movement of the sun across the sky. These have many applications, but for the energy industry they are most commonly used for solar projects, both CSP and PV. CSP is concentrated solar power, this is technology that uses mirrors or reflective panels to concentrate the rays of the sun at a certain point which will become superheated and can be used to generate electricity. Trackers for PV orient the photo voltaic panels to continually receive the most direct irradiation from the sun. Since the power production from PV systems depends on the irradiation received by the panels, such a tracking system is very helpful in maximizing their output.</a:t>
            </a:r>
          </a:p>
        </p:txBody>
      </p:sp>
      <p:sp>
        <p:nvSpPr>
          <p:cNvPr id="6" name="TextBox 5">
            <a:extLst>
              <a:ext uri="{FF2B5EF4-FFF2-40B4-BE49-F238E27FC236}">
                <a16:creationId xmlns:a16="http://schemas.microsoft.com/office/drawing/2014/main" id="{16D1D992-FDB6-5EC4-B005-3BC7AD414F26}"/>
              </a:ext>
            </a:extLst>
          </p:cNvPr>
          <p:cNvSpPr txBox="1"/>
          <p:nvPr/>
        </p:nvSpPr>
        <p:spPr>
          <a:xfrm>
            <a:off x="1001261" y="4407442"/>
            <a:ext cx="8445910" cy="923330"/>
          </a:xfrm>
          <a:prstGeom prst="rect">
            <a:avLst/>
          </a:prstGeom>
          <a:noFill/>
        </p:spPr>
        <p:txBody>
          <a:bodyPr wrap="square">
            <a:spAutoFit/>
          </a:bodyPr>
          <a:lstStyle/>
          <a:p>
            <a:r>
              <a:rPr lang="en-IN" dirty="0"/>
              <a:t>The trackers required for CSP are much more sensitive and exacting than the trackers required for PV—often within a tenth of a degree of accuracy, while those for PV panels can be less exacting</a:t>
            </a:r>
          </a:p>
        </p:txBody>
      </p:sp>
    </p:spTree>
    <p:extLst>
      <p:ext uri="{BB962C8B-B14F-4D97-AF65-F5344CB8AC3E}">
        <p14:creationId xmlns:p14="http://schemas.microsoft.com/office/powerpoint/2010/main" val="45110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ADD2E-50B8-FED8-79CE-111258FA2DAE}"/>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3" name="TextBox 2">
            <a:extLst>
              <a:ext uri="{FF2B5EF4-FFF2-40B4-BE49-F238E27FC236}">
                <a16:creationId xmlns:a16="http://schemas.microsoft.com/office/drawing/2014/main" id="{C6954FCD-8AF2-1D01-B4F6-EF064100AFAD}"/>
              </a:ext>
            </a:extLst>
          </p:cNvPr>
          <p:cNvSpPr txBox="1"/>
          <p:nvPr/>
        </p:nvSpPr>
        <p:spPr>
          <a:xfrm>
            <a:off x="3400332" y="540196"/>
            <a:ext cx="4439266" cy="523220"/>
          </a:xfrm>
          <a:prstGeom prst="rect">
            <a:avLst/>
          </a:prstGeom>
          <a:noFill/>
        </p:spPr>
        <p:txBody>
          <a:bodyPr wrap="square" rtlCol="0">
            <a:spAutoFit/>
          </a:bodyPr>
          <a:lstStyle/>
          <a:p>
            <a:r>
              <a:rPr lang="en-US" sz="2800" b="1" dirty="0">
                <a:latin typeface="Adobe Heiti Std R" panose="020B0400000000000000" pitchFamily="34" charset="-128"/>
                <a:ea typeface="Adobe Heiti Std R" panose="020B0400000000000000" pitchFamily="34" charset="-128"/>
              </a:rPr>
              <a:t>HOW IT WORKS?</a:t>
            </a:r>
            <a:endParaRPr lang="en-IN" sz="2800" b="1" dirty="0">
              <a:latin typeface="Adobe Heiti Std R" panose="020B0400000000000000" pitchFamily="34" charset="-128"/>
              <a:ea typeface="Adobe Heiti Std R" panose="020B0400000000000000" pitchFamily="34" charset="-128"/>
            </a:endParaRPr>
          </a:p>
        </p:txBody>
      </p:sp>
      <p:sp>
        <p:nvSpPr>
          <p:cNvPr id="4" name="TextBox 3">
            <a:extLst>
              <a:ext uri="{FF2B5EF4-FFF2-40B4-BE49-F238E27FC236}">
                <a16:creationId xmlns:a16="http://schemas.microsoft.com/office/drawing/2014/main" id="{98AA5A1A-3671-06F7-ACC4-6E6DC7FE543E}"/>
              </a:ext>
            </a:extLst>
          </p:cNvPr>
          <p:cNvSpPr txBox="1"/>
          <p:nvPr/>
        </p:nvSpPr>
        <p:spPr>
          <a:xfrm>
            <a:off x="784952" y="1770257"/>
            <a:ext cx="3964029" cy="400110"/>
          </a:xfrm>
          <a:prstGeom prst="rect">
            <a:avLst/>
          </a:prstGeom>
          <a:noFill/>
        </p:spPr>
        <p:txBody>
          <a:bodyPr wrap="square" rtlCol="0">
            <a:spAutoFit/>
          </a:bodyPr>
          <a:lstStyle/>
          <a:p>
            <a:r>
              <a:rPr lang="en-US" sz="2000" b="1" u="sng" dirty="0">
                <a:effectLst>
                  <a:outerShdw blurRad="38100" dist="38100" dir="2700000" algn="tl">
                    <a:srgbClr val="000000">
                      <a:alpha val="43137"/>
                    </a:srgbClr>
                  </a:outerShdw>
                </a:effectLst>
              </a:rPr>
              <a:t>WORKING:</a:t>
            </a:r>
            <a:endParaRPr lang="en-IN" sz="2000" b="1" u="sng"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4723AE0-9BE6-4CBD-1946-AD29BB4290CE}"/>
              </a:ext>
            </a:extLst>
          </p:cNvPr>
          <p:cNvPicPr>
            <a:picLocks noChangeAspect="1"/>
          </p:cNvPicPr>
          <p:nvPr/>
        </p:nvPicPr>
        <p:blipFill>
          <a:blip r:embed="rId3">
            <a:alphaModFix/>
          </a:blip>
          <a:stretch>
            <a:fillRect/>
          </a:stretch>
        </p:blipFill>
        <p:spPr>
          <a:xfrm>
            <a:off x="4857135" y="1770257"/>
            <a:ext cx="7040711" cy="3932453"/>
          </a:xfrm>
          <a:prstGeom prst="rect">
            <a:avLst/>
          </a:prstGeom>
        </p:spPr>
      </p:pic>
      <p:sp>
        <p:nvSpPr>
          <p:cNvPr id="7" name="TextBox 6">
            <a:extLst>
              <a:ext uri="{FF2B5EF4-FFF2-40B4-BE49-F238E27FC236}">
                <a16:creationId xmlns:a16="http://schemas.microsoft.com/office/drawing/2014/main" id="{CF8E0362-36FC-7F5D-FF1C-8AF014307DE6}"/>
              </a:ext>
            </a:extLst>
          </p:cNvPr>
          <p:cNvSpPr txBox="1"/>
          <p:nvPr/>
        </p:nvSpPr>
        <p:spPr>
          <a:xfrm>
            <a:off x="588305" y="2791633"/>
            <a:ext cx="3669063" cy="2585323"/>
          </a:xfrm>
          <a:prstGeom prst="rect">
            <a:avLst/>
          </a:prstGeom>
          <a:noFill/>
        </p:spPr>
        <p:txBody>
          <a:bodyPr wrap="square">
            <a:spAutoFit/>
          </a:bodyPr>
          <a:lstStyle/>
          <a:p>
            <a:pPr algn="just"/>
            <a:r>
              <a:rPr lang="en-IN" dirty="0"/>
              <a:t>Active solar tracking system is the system that determines the position of the sun path in the sky during the day with the sensors. </a:t>
            </a:r>
          </a:p>
          <a:p>
            <a:pPr algn="just"/>
            <a:r>
              <a:rPr lang="en-IN" dirty="0"/>
              <a:t>These sensors trigger the motor or actuator to move the drive system to the system towards the sun throughout the day.</a:t>
            </a:r>
          </a:p>
        </p:txBody>
      </p:sp>
    </p:spTree>
    <p:extLst>
      <p:ext uri="{BB962C8B-B14F-4D97-AF65-F5344CB8AC3E}">
        <p14:creationId xmlns:p14="http://schemas.microsoft.com/office/powerpoint/2010/main" val="202398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644A0-1E1A-D7CE-8812-EC3195F1D2F0}"/>
              </a:ext>
            </a:extLst>
          </p:cNvPr>
          <p:cNvSpPr>
            <a:spLocks noGrp="1"/>
          </p:cNvSpPr>
          <p:nvPr>
            <p:ph type="sldNum" sz="quarter" idx="12"/>
          </p:nvPr>
        </p:nvSpPr>
        <p:spPr/>
        <p:txBody>
          <a:bodyPr/>
          <a:lstStyle/>
          <a:p>
            <a:fld id="{D57F1E4F-1CFF-5643-939E-02111984F565}" type="slidenum">
              <a:rPr lang="en-US" smtClean="0"/>
              <a:t>7</a:t>
            </a:fld>
            <a:endParaRPr lang="en-US" dirty="0"/>
          </a:p>
        </p:txBody>
      </p:sp>
      <p:sp>
        <p:nvSpPr>
          <p:cNvPr id="4" name="TextBox 3">
            <a:extLst>
              <a:ext uri="{FF2B5EF4-FFF2-40B4-BE49-F238E27FC236}">
                <a16:creationId xmlns:a16="http://schemas.microsoft.com/office/drawing/2014/main" id="{629B5EDB-85C2-A273-3C9A-3707E7A815EA}"/>
              </a:ext>
            </a:extLst>
          </p:cNvPr>
          <p:cNvSpPr txBox="1"/>
          <p:nvPr/>
        </p:nvSpPr>
        <p:spPr>
          <a:xfrm>
            <a:off x="639896" y="1149923"/>
            <a:ext cx="9792929" cy="4801314"/>
          </a:xfrm>
          <a:prstGeom prst="rect">
            <a:avLst/>
          </a:prstGeom>
          <a:noFill/>
        </p:spPr>
        <p:txBody>
          <a:bodyPr wrap="square">
            <a:spAutoFit/>
          </a:bodyPr>
          <a:lstStyle/>
          <a:p>
            <a:pPr marL="342900" indent="-342900">
              <a:buAutoNum type="arabicPeriod"/>
            </a:pPr>
            <a:r>
              <a:rPr lang="en-IN" dirty="0"/>
              <a:t>Sun Detection: Solar tracking systems use sensors to detect the sun's position and intensity. These sensors can be:    - Light Dependent Resistors (LDRs)    - Photodiodes    - GPS and astronomical data</a:t>
            </a:r>
          </a:p>
          <a:p>
            <a:pPr marL="342900" indent="-342900">
              <a:buAutoNum type="arabicPeriod"/>
            </a:pPr>
            <a:r>
              <a:rPr lang="en-IN" dirty="0"/>
              <a:t> Signal Processing: The control unit processes the sensor data and calculates the optimal panel angle and orientation. This is done using algorithms that take into account:    - Sun's position (azimuth and elevation)    - Panel's initial position    - Panel's angular range    - Latitude and longitude</a:t>
            </a:r>
          </a:p>
          <a:p>
            <a:pPr marL="342900" indent="-342900">
              <a:buAutoNum type="arabicPeriod"/>
            </a:pPr>
            <a:r>
              <a:rPr lang="en-IN" dirty="0"/>
              <a:t> Motor Activation: The control unit sends signals to the motors to adjust the panel's angle and orientation. The motors can be:    - Stepper motors    - Servo motors    - DC motors</a:t>
            </a:r>
          </a:p>
          <a:p>
            <a:pPr marL="342900" indent="-342900">
              <a:buAutoNum type="arabicPeriod"/>
            </a:pPr>
            <a:r>
              <a:rPr lang="en-IN" dirty="0"/>
              <a:t> Panel Movement: The motors move the panels to the calculated position, ensuring optimal energy production. This can be done in:    - Single-axis tracking (east-west movement)    - Dual-axis tracking (east-west and north-south movement)</a:t>
            </a:r>
          </a:p>
          <a:p>
            <a:pPr marL="342900" indent="-342900">
              <a:buAutoNum type="arabicPeriod"/>
            </a:pPr>
            <a:r>
              <a:rPr lang="en-IN" dirty="0"/>
              <a:t> Continuous Monitoring: The sensors continuously monitor the sun's position and adjust the panels accordingly. This ensures:    - Real-time tracking    - Optimal energy production</a:t>
            </a:r>
          </a:p>
          <a:p>
            <a:endParaRPr lang="en-IN" dirty="0"/>
          </a:p>
        </p:txBody>
      </p:sp>
      <p:sp>
        <p:nvSpPr>
          <p:cNvPr id="5" name="TextBox 4">
            <a:extLst>
              <a:ext uri="{FF2B5EF4-FFF2-40B4-BE49-F238E27FC236}">
                <a16:creationId xmlns:a16="http://schemas.microsoft.com/office/drawing/2014/main" id="{DFF5CEA1-7D17-404F-7E2B-980F24550C8D}"/>
              </a:ext>
            </a:extLst>
          </p:cNvPr>
          <p:cNvSpPr txBox="1"/>
          <p:nvPr/>
        </p:nvSpPr>
        <p:spPr>
          <a:xfrm>
            <a:off x="1828800" y="277950"/>
            <a:ext cx="7561007" cy="461665"/>
          </a:xfrm>
          <a:prstGeom prst="rect">
            <a:avLst/>
          </a:prstGeom>
          <a:noFill/>
        </p:spPr>
        <p:txBody>
          <a:bodyPr wrap="square" rtlCol="0">
            <a:spAutoFit/>
          </a:bodyPr>
          <a:lstStyle/>
          <a:p>
            <a:r>
              <a:rPr lang="en-US" sz="2400" b="1" dirty="0"/>
              <a:t>PROCESS OF WORKING</a:t>
            </a:r>
            <a:endParaRPr lang="en-IN" sz="2400" b="1" dirty="0"/>
          </a:p>
        </p:txBody>
      </p:sp>
    </p:spTree>
    <p:extLst>
      <p:ext uri="{BB962C8B-B14F-4D97-AF65-F5344CB8AC3E}">
        <p14:creationId xmlns:p14="http://schemas.microsoft.com/office/powerpoint/2010/main" val="82154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227C3F-F35F-C17F-0643-A50987DD4F4C}"/>
              </a:ext>
            </a:extLst>
          </p:cNvPr>
          <p:cNvSpPr>
            <a:spLocks noGrp="1"/>
          </p:cNvSpPr>
          <p:nvPr>
            <p:ph type="sldNum" sz="quarter" idx="12"/>
          </p:nvPr>
        </p:nvSpPr>
        <p:spPr/>
        <p:txBody>
          <a:bodyPr/>
          <a:lstStyle/>
          <a:p>
            <a:fld id="{D57F1E4F-1CFF-5643-939E-02111984F565}" type="slidenum">
              <a:rPr lang="en-US" smtClean="0"/>
              <a:t>8</a:t>
            </a:fld>
            <a:endParaRPr lang="en-US" dirty="0"/>
          </a:p>
        </p:txBody>
      </p:sp>
      <p:sp>
        <p:nvSpPr>
          <p:cNvPr id="4" name="TextBox 3">
            <a:extLst>
              <a:ext uri="{FF2B5EF4-FFF2-40B4-BE49-F238E27FC236}">
                <a16:creationId xmlns:a16="http://schemas.microsoft.com/office/drawing/2014/main" id="{6BC368B4-8181-613D-BF1D-193BC358E5CB}"/>
              </a:ext>
            </a:extLst>
          </p:cNvPr>
          <p:cNvSpPr txBox="1"/>
          <p:nvPr/>
        </p:nvSpPr>
        <p:spPr>
          <a:xfrm>
            <a:off x="285135" y="678536"/>
            <a:ext cx="7256207" cy="5078313"/>
          </a:xfrm>
          <a:prstGeom prst="rect">
            <a:avLst/>
          </a:prstGeom>
          <a:noFill/>
        </p:spPr>
        <p:txBody>
          <a:bodyPr wrap="square">
            <a:spAutoFit/>
          </a:bodyPr>
          <a:lstStyle/>
          <a:p>
            <a:pPr algn="just"/>
            <a:r>
              <a:rPr lang="en-IN" dirty="0"/>
              <a:t> 6.Tracking Algorithm: The control unit uses algorithms to predict the sun's movement and adjust the panels proactively. </a:t>
            </a:r>
          </a:p>
          <a:p>
            <a:pPr algn="just"/>
            <a:r>
              <a:rPr lang="en-IN" dirty="0"/>
              <a:t>These algorithms can be:</a:t>
            </a:r>
          </a:p>
          <a:p>
            <a:pPr algn="just"/>
            <a:r>
              <a:rPr lang="en-IN" dirty="0"/>
              <a:t>  - Astronomical algorithms (using astronomical data) </a:t>
            </a:r>
          </a:p>
          <a:p>
            <a:pPr algn="just"/>
            <a:r>
              <a:rPr lang="en-IN" dirty="0"/>
              <a:t>-Geographical algorithms (using geographical data)    </a:t>
            </a:r>
          </a:p>
          <a:p>
            <a:pPr marL="285750" indent="-285750" algn="just">
              <a:buFontTx/>
              <a:buChar char="-"/>
            </a:pPr>
            <a:r>
              <a:rPr lang="en-IN" dirty="0"/>
              <a:t>Solar time algorithms (using solar time data)    </a:t>
            </a:r>
          </a:p>
          <a:p>
            <a:pPr algn="just"/>
            <a:r>
              <a:rPr lang="en-IN" dirty="0"/>
              <a:t>- Intelligent algorithms (using machine learning and data analysis)</a:t>
            </a:r>
          </a:p>
          <a:p>
            <a:pPr algn="just"/>
            <a:r>
              <a:rPr lang="en-IN" dirty="0"/>
              <a:t>7. Energy Optimization: The system optimizes energy production by constantly adjusting the panels to face the sun. </a:t>
            </a:r>
          </a:p>
          <a:p>
            <a:pPr algn="just"/>
            <a:r>
              <a:rPr lang="en-IN" dirty="0"/>
              <a:t>This results in:   </a:t>
            </a:r>
          </a:p>
          <a:p>
            <a:pPr algn="just"/>
            <a:r>
              <a:rPr lang="en-IN" dirty="0"/>
              <a:t> - Increased energy production</a:t>
            </a:r>
          </a:p>
          <a:p>
            <a:pPr algn="just"/>
            <a:r>
              <a:rPr lang="en-IN" dirty="0"/>
              <a:t> - Reduced energy losses   </a:t>
            </a:r>
          </a:p>
          <a:p>
            <a:pPr algn="just"/>
            <a:r>
              <a:rPr lang="en-IN" dirty="0"/>
              <a:t> - Improved system efficiency</a:t>
            </a:r>
          </a:p>
          <a:p>
            <a:pPr algn="just"/>
            <a:endParaRPr lang="en-IN" dirty="0"/>
          </a:p>
          <a:p>
            <a:pPr algn="just"/>
            <a:r>
              <a:rPr lang="en-IN" dirty="0"/>
              <a:t>By continuously tracking the sun, solar tracking systems can increase energy production by up to 45% compared to fixed-tilt systems</a:t>
            </a:r>
          </a:p>
        </p:txBody>
      </p:sp>
      <p:pic>
        <p:nvPicPr>
          <p:cNvPr id="5" name="Picture 4">
            <a:extLst>
              <a:ext uri="{FF2B5EF4-FFF2-40B4-BE49-F238E27FC236}">
                <a16:creationId xmlns:a16="http://schemas.microsoft.com/office/drawing/2014/main" id="{542AF323-B819-4B2B-55FC-1563E7FCF1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125" b="94079" l="1871" r="96835">
                        <a14:foregroundMark x1="5180" y1="14145" x2="5180" y2="14145"/>
                        <a14:foregroundMark x1="5180" y1="14145" x2="5180" y2="14145"/>
                        <a14:foregroundMark x1="39856" y1="8059" x2="39856" y2="8059"/>
                        <a14:foregroundMark x1="39856" y1="8059" x2="39856" y2="8059"/>
                        <a14:foregroundMark x1="90072" y1="22368" x2="90072" y2="22368"/>
                        <a14:foregroundMark x1="90072" y1="22368" x2="90072" y2="22368"/>
                        <a14:foregroundMark x1="93237" y1="19901" x2="93237" y2="19901"/>
                        <a14:foregroundMark x1="93237" y1="19901" x2="93237" y2="19901"/>
                        <a14:foregroundMark x1="95540" y1="41612" x2="95540" y2="41612"/>
                        <a14:foregroundMark x1="95540" y1="41612" x2="95540" y2="41612"/>
                        <a14:foregroundMark x1="13813" y1="45066" x2="13813" y2="45066"/>
                        <a14:foregroundMark x1="13813" y1="45066" x2="13813" y2="45066"/>
                        <a14:foregroundMark x1="8921" y1="41612" x2="8921" y2="41612"/>
                        <a14:foregroundMark x1="8921" y1="41612" x2="8921" y2="41612"/>
                        <a14:foregroundMark x1="8345" y1="48520" x2="8345" y2="48520"/>
                        <a14:foregroundMark x1="8345" y1="48520" x2="8345" y2="48520"/>
                        <a14:foregroundMark x1="2158" y1="41612" x2="2158" y2="41612"/>
                        <a14:foregroundMark x1="2158" y1="41612" x2="2158" y2="41612"/>
                        <a14:foregroundMark x1="14532" y1="94243" x2="14532" y2="94243"/>
                        <a14:foregroundMark x1="14532" y1="94243" x2="14532" y2="94243"/>
                        <a14:foregroundMark x1="14676" y1="94079" x2="55971" y2="92928"/>
                        <a14:foregroundMark x1="85742" y1="92928" x2="86763" y2="92928"/>
                        <a14:foregroundMark x1="55971" y1="92928" x2="73574" y2="92928"/>
                        <a14:foregroundMark x1="4748" y1="3289" x2="4748" y2="3289"/>
                        <a14:foregroundMark x1="4748" y1="3289" x2="4748" y2="3289"/>
                        <a14:foregroundMark x1="67914" y1="43257" x2="67914" y2="43257"/>
                        <a14:foregroundMark x1="67914" y1="43257" x2="67914" y2="43257"/>
                        <a14:foregroundMark x1="64460" y1="39803" x2="64460" y2="39803"/>
                        <a14:foregroundMark x1="64460" y1="39803" x2="64460" y2="39803"/>
                        <a14:foregroundMark x1="64460" y1="39803" x2="64460" y2="39803"/>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4460" y1="62007" x2="64460" y2="62007"/>
                        <a14:foregroundMark x1="65468" y1="59539" x2="56259" y2="59868"/>
                        <a14:foregroundMark x1="56259" y1="59868" x2="55540" y2="60855"/>
                        <a14:foregroundMark x1="58417" y1="11678" x2="58417" y2="11678"/>
                        <a14:foregroundMark x1="58417" y1="11678" x2="58417" y2="11678"/>
                        <a14:foregroundMark x1="58417" y1="11678" x2="58417" y2="11678"/>
                        <a14:foregroundMark x1="58417" y1="11678" x2="45899" y2="4276"/>
                        <a14:foregroundMark x1="45899" y1="4276" x2="23453" y2="9375"/>
                        <a14:foregroundMark x1="23453" y1="9375" x2="13381" y2="18914"/>
                        <a14:foregroundMark x1="13381" y1="18914" x2="14245" y2="22204"/>
                        <a14:foregroundMark x1="94820" y1="18914" x2="92662" y2="21546"/>
                        <a14:foregroundMark x1="95198" y1="23559" x2="94466" y2="26139"/>
                        <a14:foregroundMark x1="92172" y1="25749" x2="91942" y2="23520"/>
                        <a14:foregroundMark x1="96835" y1="21217" x2="96835" y2="21217"/>
                        <a14:foregroundMark x1="93525" y1="23355" x2="93237" y2="22039"/>
                        <a14:foregroundMark x1="95540" y1="20888" x2="96115" y2="23520"/>
                        <a14:backgroundMark x1="77986" y1="93421" x2="77986" y2="93421"/>
                        <a14:backgroundMark x1="80432" y1="92763" x2="83741" y2="93421"/>
                        <a14:backgroundMark x1="83741" y1="93421" x2="74820" y2="95888"/>
                        <a14:backgroundMark x1="74820" y1="95888" x2="84604" y2="95066"/>
                        <a14:backgroundMark x1="84604" y1="95066" x2="85036" y2="92928"/>
                        <a14:backgroundMark x1="90072" y1="8059" x2="90072" y2="8059"/>
                        <a14:backgroundMark x1="90072" y1="8059" x2="90072" y2="8059"/>
                        <a14:backgroundMark x1="90072" y1="8059" x2="90072" y2="8059"/>
                        <a14:backgroundMark x1="90072" y1="8059" x2="90072" y2="8059"/>
                        <a14:backgroundMark x1="90072" y1="8059" x2="90072" y2="8059"/>
                        <a14:backgroundMark x1="90072" y1="8059" x2="90072" y2="8059"/>
                        <a14:backgroundMark x1="90072" y1="8059" x2="90072" y2="8059"/>
                        <a14:backgroundMark x1="90072" y1="8059" x2="90072" y2="8059"/>
                        <a14:backgroundMark x1="90072" y1="8059" x2="99424" y2="17599"/>
                        <a14:backgroundMark x1="99424" y1="17599" x2="97410" y2="9868"/>
                        <a14:backgroundMark x1="863" y1="15132" x2="863" y2="15132"/>
                        <a14:backgroundMark x1="863" y1="15132" x2="863" y2="15132"/>
                        <a14:backgroundMark x1="98266" y1="22918" x2="98129" y2="33059"/>
                        <a14:backgroundMark x1="98129" y1="33059" x2="91655" y2="33553"/>
                        <a14:backgroundMark x1="95396" y1="26974" x2="93525" y2="29112"/>
                      </a14:backgroundRemoval>
                    </a14:imgEffect>
                  </a14:imgLayer>
                </a14:imgProps>
              </a:ext>
            </a:extLst>
          </a:blip>
          <a:stretch>
            <a:fillRect/>
          </a:stretch>
        </p:blipFill>
        <p:spPr>
          <a:xfrm>
            <a:off x="7944464" y="1509951"/>
            <a:ext cx="4050891" cy="4530213"/>
          </a:xfrm>
          <a:prstGeom prst="rect">
            <a:avLst/>
          </a:prstGeom>
        </p:spPr>
      </p:pic>
    </p:spTree>
    <p:extLst>
      <p:ext uri="{BB962C8B-B14F-4D97-AF65-F5344CB8AC3E}">
        <p14:creationId xmlns:p14="http://schemas.microsoft.com/office/powerpoint/2010/main" val="318026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9E82C-7642-32F8-4D38-25B346580503}"/>
              </a:ext>
            </a:extLst>
          </p:cNvPr>
          <p:cNvSpPr>
            <a:spLocks noGrp="1"/>
          </p:cNvSpPr>
          <p:nvPr>
            <p:ph type="sldNum" sz="quarter" idx="12"/>
          </p:nvPr>
        </p:nvSpPr>
        <p:spPr/>
        <p:txBody>
          <a:bodyPr/>
          <a:lstStyle/>
          <a:p>
            <a:fld id="{D57F1E4F-1CFF-5643-939E-02111984F565}" type="slidenum">
              <a:rPr lang="en-US" smtClean="0"/>
              <a:t>9</a:t>
            </a:fld>
            <a:endParaRPr lang="en-US" dirty="0"/>
          </a:p>
        </p:txBody>
      </p:sp>
      <p:pic>
        <p:nvPicPr>
          <p:cNvPr id="3" name="video 1">
            <a:hlinkClick r:id="" action="ppaction://media"/>
            <a:extLst>
              <a:ext uri="{FF2B5EF4-FFF2-40B4-BE49-F238E27FC236}">
                <a16:creationId xmlns:a16="http://schemas.microsoft.com/office/drawing/2014/main" id="{6D2D13F0-FB11-A19D-81F0-68F48E3AC9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06" y="238615"/>
            <a:ext cx="11180189" cy="6288857"/>
          </a:xfrm>
          <a:prstGeom prst="rect">
            <a:avLst/>
          </a:prstGeom>
        </p:spPr>
      </p:pic>
    </p:spTree>
    <p:extLst>
      <p:ext uri="{BB962C8B-B14F-4D97-AF65-F5344CB8AC3E}">
        <p14:creationId xmlns:p14="http://schemas.microsoft.com/office/powerpoint/2010/main" val="37220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276</TotalTime>
  <Words>3278</Words>
  <Application>Microsoft Office PowerPoint</Application>
  <PresentationFormat>Widescreen</PresentationFormat>
  <Paragraphs>318</Paragraphs>
  <Slides>34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Adobe Heiti Std R</vt:lpstr>
      <vt:lpstr>Calibri</vt:lpstr>
      <vt:lpstr>Century Gothic</vt:lpstr>
      <vt:lpstr>Wingdings</vt:lpstr>
      <vt:lpstr>Wingdings 3</vt:lpstr>
      <vt:lpstr>Ion</vt:lpstr>
      <vt:lpstr>SOLAR TRACKING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TRACKING SYSTEM</dc:title>
  <dc:creator>Pavitra kambar</dc:creator>
  <cp:lastModifiedBy>virupakshi yallapur</cp:lastModifiedBy>
  <cp:revision>7</cp:revision>
  <dcterms:created xsi:type="dcterms:W3CDTF">2024-07-21T08:14:29Z</dcterms:created>
  <dcterms:modified xsi:type="dcterms:W3CDTF">2024-07-25T01:07:03Z</dcterms:modified>
</cp:coreProperties>
</file>